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0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73" r:id="rId5"/>
    <p:sldId id="283" r:id="rId6"/>
    <p:sldId id="269" r:id="rId7"/>
    <p:sldId id="274" r:id="rId8"/>
    <p:sldId id="275" r:id="rId9"/>
    <p:sldId id="278" r:id="rId10"/>
    <p:sldId id="279" r:id="rId11"/>
    <p:sldId id="277" r:id="rId12"/>
    <p:sldId id="285" r:id="rId13"/>
    <p:sldId id="280" r:id="rId14"/>
  </p:sldIdLst>
  <p:sldSz cx="34137600" cy="19507200"/>
  <p:notesSz cx="6858000" cy="9144000"/>
  <p:custDataLst>
    <p:tags r:id="rId18"/>
  </p:custDataLst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34677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FZLanTingHeiS-R-GB"/>
      </a:defRPr>
    </a:lvl1pPr>
    <a:lvl2pPr marL="0" marR="0" indent="457200" algn="ctr" defTabSz="34677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FZLanTingHeiS-R-GB"/>
      </a:defRPr>
    </a:lvl2pPr>
    <a:lvl3pPr marL="0" marR="0" indent="914400" algn="ctr" defTabSz="34677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FZLanTingHeiS-R-GB"/>
      </a:defRPr>
    </a:lvl3pPr>
    <a:lvl4pPr marL="0" marR="0" indent="1371600" algn="ctr" defTabSz="34677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FZLanTingHeiS-R-GB"/>
      </a:defRPr>
    </a:lvl4pPr>
    <a:lvl5pPr marL="0" marR="0" indent="1828800" algn="ctr" defTabSz="34677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FZLanTingHeiS-R-GB"/>
      </a:defRPr>
    </a:lvl5pPr>
    <a:lvl6pPr marL="0" marR="0" indent="2286000" algn="ctr" defTabSz="34677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FZLanTingHeiS-R-GB"/>
      </a:defRPr>
    </a:lvl6pPr>
    <a:lvl7pPr marL="0" marR="0" indent="2743200" algn="ctr" defTabSz="34677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FZLanTingHeiS-R-GB"/>
      </a:defRPr>
    </a:lvl7pPr>
    <a:lvl8pPr marL="0" marR="0" indent="3200400" algn="ctr" defTabSz="34677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FZLanTingHeiS-R-GB"/>
      </a:defRPr>
    </a:lvl8pPr>
    <a:lvl9pPr marL="0" marR="0" indent="3657600" algn="ctr" defTabSz="3467735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FZLanTingHeiS-R-GB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6EBFF"/>
    <a:srgbClr val="C0E6FD"/>
    <a:srgbClr val="A8BEFF"/>
    <a:srgbClr val="D2BCFA"/>
    <a:srgbClr val="FACFFF"/>
    <a:srgbClr val="FAC9FF"/>
    <a:srgbClr val="F9C4FF"/>
    <a:srgbClr val="645B8E"/>
    <a:srgbClr val="FACEFF"/>
    <a:srgbClr val="ABC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844"/>
    <p:restoredTop sz="97257" autoAdjust="0"/>
  </p:normalViewPr>
  <p:slideViewPr>
    <p:cSldViewPr snapToGrid="0" snapToObjects="1">
      <p:cViewPr varScale="1">
        <p:scale>
          <a:sx n="52" d="100"/>
          <a:sy n="52" d="100"/>
        </p:scale>
        <p:origin x="192" y="4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4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gs" Target="tags/tag7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27" name="Shape 2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+mn-lt"/>
        <a:ea typeface="+mn-ea"/>
        <a:cs typeface="+mn-cs"/>
        <a:sym typeface="FZLanTingHeiS-R-GB"/>
      </a:defRPr>
    </a:lvl1pPr>
    <a:lvl2pPr indent="228600" defTabSz="457200" latinLnBrk="0">
      <a:lnSpc>
        <a:spcPct val="118000"/>
      </a:lnSpc>
      <a:defRPr sz="2200">
        <a:latin typeface="+mn-lt"/>
        <a:ea typeface="+mn-ea"/>
        <a:cs typeface="+mn-cs"/>
        <a:sym typeface="FZLanTingHeiS-R-GB"/>
      </a:defRPr>
    </a:lvl2pPr>
    <a:lvl3pPr indent="457200" defTabSz="457200" latinLnBrk="0">
      <a:lnSpc>
        <a:spcPct val="118000"/>
      </a:lnSpc>
      <a:defRPr sz="2200">
        <a:latin typeface="+mn-lt"/>
        <a:ea typeface="+mn-ea"/>
        <a:cs typeface="+mn-cs"/>
        <a:sym typeface="FZLanTingHeiS-R-GB"/>
      </a:defRPr>
    </a:lvl3pPr>
    <a:lvl4pPr indent="685800" defTabSz="457200" latinLnBrk="0">
      <a:lnSpc>
        <a:spcPct val="118000"/>
      </a:lnSpc>
      <a:defRPr sz="2200">
        <a:latin typeface="+mn-lt"/>
        <a:ea typeface="+mn-ea"/>
        <a:cs typeface="+mn-cs"/>
        <a:sym typeface="FZLanTingHeiS-R-GB"/>
      </a:defRPr>
    </a:lvl4pPr>
    <a:lvl5pPr indent="914400" defTabSz="457200" latinLnBrk="0">
      <a:lnSpc>
        <a:spcPct val="118000"/>
      </a:lnSpc>
      <a:defRPr sz="2200">
        <a:latin typeface="+mn-lt"/>
        <a:ea typeface="+mn-ea"/>
        <a:cs typeface="+mn-cs"/>
        <a:sym typeface="FZLanTingHeiS-R-GB"/>
      </a:defRPr>
    </a:lvl5pPr>
    <a:lvl6pPr indent="1143000" defTabSz="457200" latinLnBrk="0">
      <a:lnSpc>
        <a:spcPct val="118000"/>
      </a:lnSpc>
      <a:defRPr sz="2200">
        <a:latin typeface="+mn-lt"/>
        <a:ea typeface="+mn-ea"/>
        <a:cs typeface="+mn-cs"/>
        <a:sym typeface="FZLanTingHeiS-R-GB"/>
      </a:defRPr>
    </a:lvl6pPr>
    <a:lvl7pPr indent="1371600" defTabSz="457200" latinLnBrk="0">
      <a:lnSpc>
        <a:spcPct val="118000"/>
      </a:lnSpc>
      <a:defRPr sz="2200">
        <a:latin typeface="+mn-lt"/>
        <a:ea typeface="+mn-ea"/>
        <a:cs typeface="+mn-cs"/>
        <a:sym typeface="FZLanTingHeiS-R-GB"/>
      </a:defRPr>
    </a:lvl7pPr>
    <a:lvl8pPr indent="1600200" defTabSz="457200" latinLnBrk="0">
      <a:lnSpc>
        <a:spcPct val="118000"/>
      </a:lnSpc>
      <a:defRPr sz="2200">
        <a:latin typeface="+mn-lt"/>
        <a:ea typeface="+mn-ea"/>
        <a:cs typeface="+mn-cs"/>
        <a:sym typeface="FZLanTingHeiS-R-GB"/>
      </a:defRPr>
    </a:lvl8pPr>
    <a:lvl9pPr indent="1828800" defTabSz="457200" latinLnBrk="0">
      <a:lnSpc>
        <a:spcPct val="118000"/>
      </a:lnSpc>
      <a:defRPr sz="2200">
        <a:latin typeface="+mn-lt"/>
        <a:ea typeface="+mn-ea"/>
        <a:cs typeface="+mn-cs"/>
        <a:sym typeface="FZLanTingHeiS-R-GB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8625" y="685800"/>
            <a:ext cx="60007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8625" y="685800"/>
            <a:ext cx="60007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8625" y="685800"/>
            <a:ext cx="60007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1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8625" y="685800"/>
            <a:ext cx="60007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8625" y="685800"/>
            <a:ext cx="60007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8625" y="685800"/>
            <a:ext cx="60007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8625" y="685800"/>
            <a:ext cx="60007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8625" y="685800"/>
            <a:ext cx="60007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428625" y="685800"/>
            <a:ext cx="600075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b="1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正文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4_正文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2173A"/>
            </a:gs>
            <a:gs pos="100000">
              <a:srgbClr val="0D113D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med"/>
  <p:txStyles>
    <p:titleStyle>
      <a:lvl1pPr marL="0" marR="0" indent="0" algn="l" defTabSz="37528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600" b="0" i="0" u="none" strike="noStrike" cap="none" spc="445" baseline="0">
          <a:solidFill>
            <a:srgbClr val="FFFFFF"/>
          </a:solidFill>
          <a:uFillTx/>
          <a:latin typeface="FZLanTingHeiS-B-GB"/>
          <a:ea typeface="FZLanTingHeiS-B-GB"/>
          <a:cs typeface="FZLanTingHeiS-B-GB"/>
          <a:sym typeface="FZLanTingHeiS-B-GB"/>
        </a:defRPr>
      </a:lvl1pPr>
      <a:lvl2pPr marL="0" marR="0" indent="0" algn="l" defTabSz="37528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600" b="0" i="0" u="none" strike="noStrike" cap="none" spc="445" baseline="0">
          <a:solidFill>
            <a:srgbClr val="FFFFFF"/>
          </a:solidFill>
          <a:uFillTx/>
          <a:latin typeface="FZLanTingHeiS-B-GB"/>
          <a:ea typeface="FZLanTingHeiS-B-GB"/>
          <a:cs typeface="FZLanTingHeiS-B-GB"/>
          <a:sym typeface="FZLanTingHeiS-B-GB"/>
        </a:defRPr>
      </a:lvl2pPr>
      <a:lvl3pPr marL="0" marR="0" indent="0" algn="l" defTabSz="37528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600" b="0" i="0" u="none" strike="noStrike" cap="none" spc="445" baseline="0">
          <a:solidFill>
            <a:srgbClr val="FFFFFF"/>
          </a:solidFill>
          <a:uFillTx/>
          <a:latin typeface="FZLanTingHeiS-B-GB"/>
          <a:ea typeface="FZLanTingHeiS-B-GB"/>
          <a:cs typeface="FZLanTingHeiS-B-GB"/>
          <a:sym typeface="FZLanTingHeiS-B-GB"/>
        </a:defRPr>
      </a:lvl3pPr>
      <a:lvl4pPr marL="0" marR="0" indent="0" algn="l" defTabSz="37528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600" b="0" i="0" u="none" strike="noStrike" cap="none" spc="445" baseline="0">
          <a:solidFill>
            <a:srgbClr val="FFFFFF"/>
          </a:solidFill>
          <a:uFillTx/>
          <a:latin typeface="FZLanTingHeiS-B-GB"/>
          <a:ea typeface="FZLanTingHeiS-B-GB"/>
          <a:cs typeface="FZLanTingHeiS-B-GB"/>
          <a:sym typeface="FZLanTingHeiS-B-GB"/>
        </a:defRPr>
      </a:lvl4pPr>
      <a:lvl5pPr marL="0" marR="0" indent="0" algn="l" defTabSz="37528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600" b="0" i="0" u="none" strike="noStrike" cap="none" spc="445" baseline="0">
          <a:solidFill>
            <a:srgbClr val="FFFFFF"/>
          </a:solidFill>
          <a:uFillTx/>
          <a:latin typeface="FZLanTingHeiS-B-GB"/>
          <a:ea typeface="FZLanTingHeiS-B-GB"/>
          <a:cs typeface="FZLanTingHeiS-B-GB"/>
          <a:sym typeface="FZLanTingHeiS-B-GB"/>
        </a:defRPr>
      </a:lvl5pPr>
      <a:lvl6pPr marL="0" marR="0" indent="0" algn="l" defTabSz="37528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600" b="0" i="0" u="none" strike="noStrike" cap="none" spc="445" baseline="0">
          <a:solidFill>
            <a:srgbClr val="FFFFFF"/>
          </a:solidFill>
          <a:uFillTx/>
          <a:latin typeface="FZLanTingHeiS-B-GB"/>
          <a:ea typeface="FZLanTingHeiS-B-GB"/>
          <a:cs typeface="FZLanTingHeiS-B-GB"/>
          <a:sym typeface="FZLanTingHeiS-B-GB"/>
        </a:defRPr>
      </a:lvl6pPr>
      <a:lvl7pPr marL="0" marR="0" indent="0" algn="l" defTabSz="37528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600" b="0" i="0" u="none" strike="noStrike" cap="none" spc="445" baseline="0">
          <a:solidFill>
            <a:srgbClr val="FFFFFF"/>
          </a:solidFill>
          <a:uFillTx/>
          <a:latin typeface="FZLanTingHeiS-B-GB"/>
          <a:ea typeface="FZLanTingHeiS-B-GB"/>
          <a:cs typeface="FZLanTingHeiS-B-GB"/>
          <a:sym typeface="FZLanTingHeiS-B-GB"/>
        </a:defRPr>
      </a:lvl7pPr>
      <a:lvl8pPr marL="0" marR="0" indent="0" algn="l" defTabSz="37528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600" b="0" i="0" u="none" strike="noStrike" cap="none" spc="445" baseline="0">
          <a:solidFill>
            <a:srgbClr val="FFFFFF"/>
          </a:solidFill>
          <a:uFillTx/>
          <a:latin typeface="FZLanTingHeiS-B-GB"/>
          <a:ea typeface="FZLanTingHeiS-B-GB"/>
          <a:cs typeface="FZLanTingHeiS-B-GB"/>
          <a:sym typeface="FZLanTingHeiS-B-GB"/>
        </a:defRPr>
      </a:lvl8pPr>
      <a:lvl9pPr marL="0" marR="0" indent="0" algn="l" defTabSz="375285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600" b="0" i="0" u="none" strike="noStrike" cap="none" spc="445" baseline="0">
          <a:solidFill>
            <a:srgbClr val="FFFFFF"/>
          </a:solidFill>
          <a:uFillTx/>
          <a:latin typeface="FZLanTingHeiS-B-GB"/>
          <a:ea typeface="FZLanTingHeiS-B-GB"/>
          <a:cs typeface="FZLanTingHeiS-B-GB"/>
          <a:sym typeface="FZLanTingHeiS-B-GB"/>
        </a:defRPr>
      </a:lvl9pPr>
    </p:titleStyle>
    <p:bodyStyle>
      <a:lvl1pPr marL="391160" marR="0" indent="-391160" algn="l" defTabSz="1737360" latinLnBrk="0">
        <a:lnSpc>
          <a:spcPct val="150000"/>
        </a:lnSpc>
        <a:spcBef>
          <a:spcPts val="1600"/>
        </a:spcBef>
        <a:spcAft>
          <a:spcPts val="0"/>
        </a:spcAft>
        <a:buClrTx/>
        <a:buSzPct val="100000"/>
        <a:buFont typeface="Huawei Sans"/>
        <a:buChar char="•"/>
        <a:defRPr sz="6000" b="0" i="0" u="none" strike="noStrike" cap="none" spc="417" baseline="0">
          <a:solidFill>
            <a:srgbClr val="FFFFFF"/>
          </a:solidFill>
          <a:uFillTx/>
          <a:latin typeface="+mn-lt"/>
          <a:ea typeface="+mn-ea"/>
          <a:cs typeface="+mn-cs"/>
          <a:sym typeface="FZLanTingHeiS-R-GB"/>
        </a:defRPr>
      </a:lvl1pPr>
      <a:lvl2pPr marL="856615" marR="0" indent="-604520" algn="l" defTabSz="1737360" latinLnBrk="0">
        <a:lnSpc>
          <a:spcPct val="150000"/>
        </a:lnSpc>
        <a:spcBef>
          <a:spcPts val="1600"/>
        </a:spcBef>
        <a:spcAft>
          <a:spcPts val="0"/>
        </a:spcAft>
        <a:buClrTx/>
        <a:buSzPct val="100000"/>
        <a:buFont typeface="Huawei Sans"/>
        <a:buChar char="•"/>
        <a:defRPr sz="6000" b="0" i="0" u="none" strike="noStrike" cap="none" spc="417" baseline="0">
          <a:solidFill>
            <a:srgbClr val="FFFFFF"/>
          </a:solidFill>
          <a:uFillTx/>
          <a:latin typeface="+mn-lt"/>
          <a:ea typeface="+mn-ea"/>
          <a:cs typeface="+mn-cs"/>
          <a:sym typeface="FZLanTingHeiS-R-GB"/>
        </a:defRPr>
      </a:lvl2pPr>
      <a:lvl3pPr marL="1223645" marR="0" indent="-720090" algn="l" defTabSz="1737360" latinLnBrk="0">
        <a:lnSpc>
          <a:spcPct val="150000"/>
        </a:lnSpc>
        <a:spcBef>
          <a:spcPts val="1600"/>
        </a:spcBef>
        <a:spcAft>
          <a:spcPts val="0"/>
        </a:spcAft>
        <a:buClrTx/>
        <a:buSzPct val="100000"/>
        <a:buFont typeface="Huawei Sans"/>
        <a:buChar char="•"/>
        <a:defRPr sz="6000" b="0" i="0" u="none" strike="noStrike" cap="none" spc="417" baseline="0">
          <a:solidFill>
            <a:srgbClr val="FFFFFF"/>
          </a:solidFill>
          <a:uFillTx/>
          <a:latin typeface="+mn-lt"/>
          <a:ea typeface="+mn-ea"/>
          <a:cs typeface="+mn-cs"/>
          <a:sym typeface="FZLanTingHeiS-R-GB"/>
        </a:defRPr>
      </a:lvl3pPr>
      <a:lvl4pPr marL="1595755" marR="0" indent="-839470" algn="l" defTabSz="1737360" latinLnBrk="0">
        <a:lnSpc>
          <a:spcPct val="150000"/>
        </a:lnSpc>
        <a:spcBef>
          <a:spcPts val="1600"/>
        </a:spcBef>
        <a:spcAft>
          <a:spcPts val="0"/>
        </a:spcAft>
        <a:buClrTx/>
        <a:buSzPct val="100000"/>
        <a:buFont typeface="Huawei Sans"/>
        <a:buChar char="•"/>
        <a:defRPr sz="6000" b="0" i="0" u="none" strike="noStrike" cap="none" spc="417" baseline="0">
          <a:solidFill>
            <a:srgbClr val="FFFFFF"/>
          </a:solidFill>
          <a:uFillTx/>
          <a:latin typeface="+mn-lt"/>
          <a:ea typeface="+mn-ea"/>
          <a:cs typeface="+mn-cs"/>
          <a:sym typeface="FZLanTingHeiS-R-GB"/>
        </a:defRPr>
      </a:lvl4pPr>
      <a:lvl5pPr marL="1847215" marR="0" indent="-839470" algn="l" defTabSz="1737360" latinLnBrk="0">
        <a:lnSpc>
          <a:spcPct val="150000"/>
        </a:lnSpc>
        <a:spcBef>
          <a:spcPts val="1600"/>
        </a:spcBef>
        <a:spcAft>
          <a:spcPts val="0"/>
        </a:spcAft>
        <a:buClrTx/>
        <a:buSzPct val="100000"/>
        <a:buFont typeface="Huawei Sans"/>
        <a:buChar char="•"/>
        <a:defRPr sz="6000" b="0" i="0" u="none" strike="noStrike" cap="none" spc="417" baseline="0">
          <a:solidFill>
            <a:srgbClr val="FFFFFF"/>
          </a:solidFill>
          <a:uFillTx/>
          <a:latin typeface="+mn-lt"/>
          <a:ea typeface="+mn-ea"/>
          <a:cs typeface="+mn-cs"/>
          <a:sym typeface="FZLanTingHeiS-R-GB"/>
        </a:defRPr>
      </a:lvl5pPr>
      <a:lvl6pPr marL="2099310" marR="0" indent="-839470" algn="l" defTabSz="1737360" latinLnBrk="0">
        <a:lnSpc>
          <a:spcPct val="150000"/>
        </a:lnSpc>
        <a:spcBef>
          <a:spcPts val="1600"/>
        </a:spcBef>
        <a:spcAft>
          <a:spcPts val="0"/>
        </a:spcAft>
        <a:buClrTx/>
        <a:buSzPct val="100000"/>
        <a:buFont typeface="Huawei Sans"/>
        <a:buChar char="•"/>
        <a:defRPr sz="6000" b="0" i="0" u="none" strike="noStrike" cap="none" spc="417" baseline="0">
          <a:solidFill>
            <a:srgbClr val="FFFFFF"/>
          </a:solidFill>
          <a:uFillTx/>
          <a:latin typeface="+mn-lt"/>
          <a:ea typeface="+mn-ea"/>
          <a:cs typeface="+mn-cs"/>
          <a:sym typeface="FZLanTingHeiS-R-GB"/>
        </a:defRPr>
      </a:lvl6pPr>
      <a:lvl7pPr marL="2351405" marR="0" indent="-839470" algn="l" defTabSz="1737360" latinLnBrk="0">
        <a:lnSpc>
          <a:spcPct val="150000"/>
        </a:lnSpc>
        <a:spcBef>
          <a:spcPts val="1600"/>
        </a:spcBef>
        <a:spcAft>
          <a:spcPts val="0"/>
        </a:spcAft>
        <a:buClrTx/>
        <a:buSzPct val="100000"/>
        <a:buFont typeface="Huawei Sans"/>
        <a:buChar char="•"/>
        <a:defRPr sz="6000" b="0" i="0" u="none" strike="noStrike" cap="none" spc="417" baseline="0">
          <a:solidFill>
            <a:srgbClr val="FFFFFF"/>
          </a:solidFill>
          <a:uFillTx/>
          <a:latin typeface="+mn-lt"/>
          <a:ea typeface="+mn-ea"/>
          <a:cs typeface="+mn-cs"/>
          <a:sym typeface="FZLanTingHeiS-R-GB"/>
        </a:defRPr>
      </a:lvl7pPr>
      <a:lvl8pPr marL="2603500" marR="0" indent="-839470" algn="l" defTabSz="1737360" latinLnBrk="0">
        <a:lnSpc>
          <a:spcPct val="150000"/>
        </a:lnSpc>
        <a:spcBef>
          <a:spcPts val="1600"/>
        </a:spcBef>
        <a:spcAft>
          <a:spcPts val="0"/>
        </a:spcAft>
        <a:buClrTx/>
        <a:buSzPct val="100000"/>
        <a:buFont typeface="Huawei Sans"/>
        <a:buChar char="•"/>
        <a:defRPr sz="6000" b="0" i="0" u="none" strike="noStrike" cap="none" spc="417" baseline="0">
          <a:solidFill>
            <a:srgbClr val="FFFFFF"/>
          </a:solidFill>
          <a:uFillTx/>
          <a:latin typeface="+mn-lt"/>
          <a:ea typeface="+mn-ea"/>
          <a:cs typeface="+mn-cs"/>
          <a:sym typeface="FZLanTingHeiS-R-GB"/>
        </a:defRPr>
      </a:lvl8pPr>
      <a:lvl9pPr marL="2854960" marR="0" indent="-839470" algn="l" defTabSz="1737360" latinLnBrk="0">
        <a:lnSpc>
          <a:spcPct val="150000"/>
        </a:lnSpc>
        <a:spcBef>
          <a:spcPts val="1600"/>
        </a:spcBef>
        <a:spcAft>
          <a:spcPts val="0"/>
        </a:spcAft>
        <a:buClrTx/>
        <a:buSzPct val="100000"/>
        <a:buFont typeface="Huawei Sans"/>
        <a:buChar char="•"/>
        <a:defRPr sz="6000" b="0" i="0" u="none" strike="noStrike" cap="none" spc="417" baseline="0">
          <a:solidFill>
            <a:srgbClr val="FFFFFF"/>
          </a:solidFill>
          <a:uFillTx/>
          <a:latin typeface="+mn-lt"/>
          <a:ea typeface="+mn-ea"/>
          <a:cs typeface="+mn-cs"/>
          <a:sym typeface="FZLanTingHeiS-R-GB"/>
        </a:defRPr>
      </a:lvl9pPr>
    </p:bodyStyle>
    <p:otherStyle>
      <a:lvl1pPr marL="0" marR="0" indent="0" algn="r" defTabSz="562864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ZLanTingHeiS-R-GB"/>
        </a:defRPr>
      </a:lvl1pPr>
      <a:lvl2pPr marL="0" marR="0" indent="0" algn="r" defTabSz="562864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ZLanTingHeiS-R-GB"/>
        </a:defRPr>
      </a:lvl2pPr>
      <a:lvl3pPr marL="0" marR="0" indent="0" algn="r" defTabSz="562864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ZLanTingHeiS-R-GB"/>
        </a:defRPr>
      </a:lvl3pPr>
      <a:lvl4pPr marL="0" marR="0" indent="0" algn="r" defTabSz="562864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ZLanTingHeiS-R-GB"/>
        </a:defRPr>
      </a:lvl4pPr>
      <a:lvl5pPr marL="0" marR="0" indent="0" algn="r" defTabSz="562864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ZLanTingHeiS-R-GB"/>
        </a:defRPr>
      </a:lvl5pPr>
      <a:lvl6pPr marL="0" marR="0" indent="0" algn="r" defTabSz="562864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ZLanTingHeiS-R-GB"/>
        </a:defRPr>
      </a:lvl6pPr>
      <a:lvl7pPr marL="0" marR="0" indent="0" algn="r" defTabSz="562864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ZLanTingHeiS-R-GB"/>
        </a:defRPr>
      </a:lvl7pPr>
      <a:lvl8pPr marL="0" marR="0" indent="0" algn="r" defTabSz="562864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ZLanTingHeiS-R-GB"/>
        </a:defRPr>
      </a:lvl8pPr>
      <a:lvl9pPr marL="0" marR="0" indent="0" algn="r" defTabSz="562864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FZLanTingHeiS-R-GB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image" Target="../media/image12.png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7600" y="0"/>
            <a:ext cx="34675200" cy="19504800"/>
          </a:xfrm>
          <a:prstGeom prst="rect">
            <a:avLst/>
          </a:prstGeom>
        </p:spPr>
      </p:pic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1637415" y="7048688"/>
            <a:ext cx="16654780" cy="3127375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5287" tIns="25287" rIns="25287" bIns="25287" numCol="1" spcCol="38100" rtlCol="0" anchor="ctr">
            <a:spAutoFit/>
          </a:bodyPr>
          <a:lstStyle/>
          <a:p>
            <a:pPr marL="0" marR="0" indent="0" algn="l" defTabSz="346773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0000" b="1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R-GB"/>
              </a:rPr>
              <a:t>基础设施如何连接</a:t>
            </a:r>
            <a:r>
              <a:rPr kumimoji="0" lang="en-US" altLang="zh-CN" sz="10000" b="1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R-GB"/>
              </a:rPr>
              <a:t>openEuler</a:t>
            </a:r>
            <a:endParaRPr kumimoji="0" lang="en-US" altLang="zh-CN" sz="10000" b="1" u="none" strike="noStrike" cap="none" spc="0" normalizeH="0" baseline="0" dirty="0" err="1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FZLanTingHeiS-R-GB"/>
            </a:endParaRPr>
          </a:p>
          <a:p>
            <a:pPr marL="0" marR="0" indent="0" algn="l" defTabSz="346773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0000" b="1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R-GB"/>
              </a:rPr>
              <a:t>软件生态</a:t>
            </a:r>
            <a:endParaRPr kumimoji="0" lang="en-US" altLang="zh-CN" sz="10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FZLanTingHeiS-R-GB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37415" y="10450978"/>
            <a:ext cx="2335530" cy="972820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5287" tIns="25287" rIns="25287" bIns="25287" numCol="1" spcCol="38100" rtlCol="0" anchor="ctr">
            <a:spAutoFit/>
          </a:bodyPr>
          <a:lstStyle/>
          <a:p>
            <a:pPr marL="0" marR="0" indent="0" algn="l" defTabSz="346773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600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ource Han Sans CN Medium" charset="-122"/>
                <a:sym typeface="FZLanTingHeiS-R-GB"/>
              </a:rPr>
              <a:t>钟源珂</a:t>
            </a:r>
            <a:endParaRPr kumimoji="0" lang="en-US" altLang="zh-CN" sz="600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ource Han Sans CN Medium" charset="-122"/>
              <a:sym typeface="FZLanTingHeiS-R-GB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637415" y="11724803"/>
            <a:ext cx="5193030" cy="741680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5287" tIns="25287" rIns="25287" bIns="25287" numCol="1" spcCol="38100" rtlCol="0" anchor="ctr">
            <a:spAutoFit/>
          </a:bodyPr>
          <a:lstStyle/>
          <a:p>
            <a:pPr marL="0" marR="0" indent="0" algn="l" defTabSz="346773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50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ource Han Sans CN Medium" charset="-122"/>
                <a:sym typeface="FZLanTingHeiS-R-GB"/>
              </a:rPr>
              <a:t>华为软件开发工程师</a:t>
            </a:r>
            <a:endParaRPr kumimoji="0" lang="en-US" altLang="zh-CN" sz="450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ource Han Sans CN Medium" charset="-122"/>
              <a:sym typeface="FZLanTingHeiS-R-GB"/>
            </a:endParaRP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矩形"/>
          <p:cNvSpPr/>
          <p:nvPr/>
        </p:nvSpPr>
        <p:spPr>
          <a:xfrm>
            <a:off x="21678772" y="14034344"/>
            <a:ext cx="9298860" cy="3344405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28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68" name="矩形"/>
          <p:cNvSpPr/>
          <p:nvPr/>
        </p:nvSpPr>
        <p:spPr>
          <a:xfrm>
            <a:off x="2668556" y="14047518"/>
            <a:ext cx="9172714" cy="3491297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28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75" name="矩形"/>
          <p:cNvSpPr/>
          <p:nvPr/>
        </p:nvSpPr>
        <p:spPr>
          <a:xfrm>
            <a:off x="21642453" y="5822478"/>
            <a:ext cx="9335179" cy="4678911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280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66" name="矩形"/>
          <p:cNvSpPr/>
          <p:nvPr/>
        </p:nvSpPr>
        <p:spPr>
          <a:xfrm>
            <a:off x="2668555" y="5891509"/>
            <a:ext cx="9172713" cy="4504244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280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22328190" y="14557870"/>
            <a:ext cx="4642337" cy="2145631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txBody>
          <a:bodyPr wrap="square" lIns="75864" tIns="75864" rIns="75864" bIns="75864" numCol="1" anchor="ctr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342900" indent="-342900" algn="l" defTabSz="2798445"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1pPr>
          </a:lstStyle>
          <a:p>
            <a:pPr>
              <a:spcBef>
                <a:spcPts val="600"/>
              </a:spcBef>
            </a:pPr>
            <a:r>
              <a:rPr lang="en-US" altLang="zh-CN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SBOM(SPDX 3.0)</a:t>
            </a:r>
            <a:endParaRPr lang="en-US" altLang="zh-CN" sz="3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30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OpenChain</a:t>
            </a:r>
            <a:r>
              <a:rPr lang="en-US" altLang="zh-CN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ISO 18974</a:t>
            </a:r>
            <a:endParaRPr lang="en-US" altLang="zh-CN" sz="3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安全配置基线</a:t>
            </a:r>
            <a:r>
              <a:rPr lang="en-US" altLang="zh-CN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(TAF)</a:t>
            </a:r>
            <a:endParaRPr lang="zh-CN" altLang="en-US" sz="3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22556690" y="6575216"/>
            <a:ext cx="7357587" cy="3131095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txBody>
          <a:bodyPr wrap="square" lIns="75864" tIns="75864" rIns="75864" bIns="75864" numCol="1" anchor="ctr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342900" indent="-342900" algn="l" defTabSz="2798445"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1pPr>
          </a:lstStyle>
          <a:p>
            <a:pPr>
              <a:spcBef>
                <a:spcPts val="600"/>
              </a:spcBef>
            </a:pP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支撑多语言代码安全检查</a:t>
            </a:r>
            <a:endParaRPr lang="en-US" altLang="zh-CN" sz="3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敏感信息扫描</a:t>
            </a:r>
            <a:endParaRPr lang="en-US" altLang="zh-CN" sz="3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开源</a:t>
            </a:r>
            <a:r>
              <a:rPr lang="en-US" altLang="zh-CN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license</a:t>
            </a: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合规检查</a:t>
            </a:r>
            <a:endParaRPr lang="en-US" altLang="zh-CN" sz="3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copyright</a:t>
            </a: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合规检查</a:t>
            </a:r>
            <a:endParaRPr lang="en-US" altLang="zh-CN" sz="3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开源代码片段引入扫描</a:t>
            </a:r>
            <a:endParaRPr lang="en-US" altLang="zh-CN" sz="3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社区发布安全设计、编码规范</a:t>
            </a:r>
            <a:endParaRPr lang="zh-CN" altLang="en-US" sz="3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3359020" y="6292086"/>
            <a:ext cx="7945018" cy="3697353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txBody>
          <a:bodyPr wrap="square" lIns="75864" tIns="75864" rIns="75864" bIns="75864" numCol="1" anchor="ctr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342900" indent="-342900" algn="l" defTabSz="2798445"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1pPr>
          </a:lstStyle>
          <a:p>
            <a:pPr eaLnBrk="1">
              <a:spcBef>
                <a:spcPts val="600"/>
              </a:spcBef>
            </a:pP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漏洞感知：</a:t>
            </a:r>
            <a:r>
              <a:rPr lang="en-US" altLang="zh-CN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12</a:t>
            </a: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小时感知率（</a:t>
            </a:r>
            <a:r>
              <a:rPr lang="en-US" altLang="zh-CN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CVE</a:t>
            </a: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安全委员会提出的），感知源丰富</a:t>
            </a:r>
            <a:endParaRPr lang="en-US" altLang="zh-CN" sz="3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eaLnBrk="1">
              <a:spcBef>
                <a:spcPts val="600"/>
              </a:spcBef>
            </a:pP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漏洞自动修复</a:t>
            </a:r>
            <a:endParaRPr lang="en-US" altLang="zh-CN" sz="3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eaLnBrk="1">
              <a:spcBef>
                <a:spcPts val="600"/>
              </a:spcBef>
            </a:pP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基于</a:t>
            </a:r>
            <a:r>
              <a:rPr lang="en-US" altLang="zh-CN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CSAF</a:t>
            </a: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漏洞披露：国际化、兼容性强、机机可读接口</a:t>
            </a:r>
            <a:endParaRPr lang="en-US" altLang="zh-CN" sz="3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eaLnBrk="1">
              <a:spcBef>
                <a:spcPts val="600"/>
              </a:spcBef>
            </a:pP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漏洞补丁发布：按周粒度更新发布</a:t>
            </a:r>
            <a:r>
              <a:rPr lang="en-US" altLang="zh-CN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update</a:t>
            </a: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版本</a:t>
            </a:r>
            <a:endParaRPr lang="zh-CN" altLang="en-US" sz="3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3401660" y="14207583"/>
            <a:ext cx="6607657" cy="3171166"/>
          </a:xfrm>
          <a:prstGeom prst="rect">
            <a:avLst/>
          </a:prstGeom>
          <a:noFill/>
          <a:ln w="3175" cap="flat">
            <a:noFill/>
            <a:miter lim="400000"/>
          </a:ln>
          <a:effectLst/>
        </p:spPr>
        <p:txBody>
          <a:bodyPr wrap="square" lIns="75864" tIns="75864" rIns="75864" bIns="75864" numCol="1" anchor="ctr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342900" indent="-342900" algn="l" defTabSz="2798445"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1pPr>
          </a:lstStyle>
          <a:p>
            <a:pPr>
              <a:spcBef>
                <a:spcPts val="600"/>
              </a:spcBef>
            </a:pP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二进制发布件病毒扫描</a:t>
            </a:r>
            <a:endParaRPr lang="en-US" altLang="zh-CN" sz="3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软件数字签名与验签</a:t>
            </a:r>
            <a:endParaRPr lang="en-US" altLang="zh-CN" sz="3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en-US" altLang="zh-CN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SBOM</a:t>
            </a: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生产与发布</a:t>
            </a:r>
            <a:endParaRPr lang="en-US" altLang="zh-CN" sz="3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zh-CN" altLang="en-US" sz="30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安全公告生产与发布</a:t>
            </a:r>
            <a:endParaRPr lang="zh-CN" altLang="en-US" sz="30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9" name="不完整圆 58"/>
          <p:cNvSpPr/>
          <p:nvPr/>
        </p:nvSpPr>
        <p:spPr>
          <a:xfrm>
            <a:off x="12917667" y="8295880"/>
            <a:ext cx="7162800" cy="1023954"/>
          </a:xfrm>
          <a:prstGeom prst="pie">
            <a:avLst>
              <a:gd name="adj1" fmla="val 16813015"/>
              <a:gd name="adj2" fmla="val 20608922"/>
            </a:avLst>
          </a:prstGeom>
          <a:solidFill>
            <a:srgbClr val="FFFFFF"/>
          </a:solidFill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4400" b="0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  <p:sp>
        <p:nvSpPr>
          <p:cNvPr id="60" name="不完整圆 59"/>
          <p:cNvSpPr/>
          <p:nvPr/>
        </p:nvSpPr>
        <p:spPr>
          <a:xfrm>
            <a:off x="12917666" y="8260389"/>
            <a:ext cx="7162800" cy="1023954"/>
          </a:xfrm>
          <a:prstGeom prst="pie">
            <a:avLst>
              <a:gd name="adj1" fmla="val 11658247"/>
              <a:gd name="adj2" fmla="val 15733562"/>
            </a:avLst>
          </a:prstGeom>
          <a:solidFill>
            <a:srgbClr val="FFFFFF"/>
          </a:solidFill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4400" b="0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  <p:cxnSp>
        <p:nvCxnSpPr>
          <p:cNvPr id="67" name="连接符: 肘形 66"/>
          <p:cNvCxnSpPr>
            <a:endCxn id="61" idx="3"/>
          </p:cNvCxnSpPr>
          <p:nvPr/>
        </p:nvCxnSpPr>
        <p:spPr>
          <a:xfrm rot="10800000">
            <a:off x="11154265" y="4902916"/>
            <a:ext cx="3390543" cy="1967597"/>
          </a:xfrm>
          <a:prstGeom prst="bentConnector3">
            <a:avLst>
              <a:gd name="adj1" fmla="val 50000"/>
            </a:avLst>
          </a:prstGeom>
          <a:noFill/>
          <a:ln w="57150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连接符: 肘形 73"/>
          <p:cNvCxnSpPr/>
          <p:nvPr/>
        </p:nvCxnSpPr>
        <p:spPr>
          <a:xfrm flipV="1">
            <a:off x="18644697" y="4856949"/>
            <a:ext cx="3174413" cy="1961124"/>
          </a:xfrm>
          <a:prstGeom prst="bentConnector3">
            <a:avLst/>
          </a:prstGeom>
          <a:noFill/>
          <a:ln w="57150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9" name="连接符: 肘形 78"/>
          <p:cNvCxnSpPr/>
          <p:nvPr/>
        </p:nvCxnSpPr>
        <p:spPr>
          <a:xfrm rot="10800000" flipV="1">
            <a:off x="11345458" y="10501389"/>
            <a:ext cx="3240770" cy="2307956"/>
          </a:xfrm>
          <a:prstGeom prst="bentConnector3">
            <a:avLst>
              <a:gd name="adj1" fmla="val 50000"/>
            </a:avLst>
          </a:prstGeom>
          <a:noFill/>
          <a:ln w="57150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6" name="连接符: 肘形 85"/>
          <p:cNvCxnSpPr>
            <a:endCxn id="53" idx="1"/>
          </p:cNvCxnSpPr>
          <p:nvPr/>
        </p:nvCxnSpPr>
        <p:spPr>
          <a:xfrm>
            <a:off x="18571229" y="10607064"/>
            <a:ext cx="3107543" cy="2060730"/>
          </a:xfrm>
          <a:prstGeom prst="bentConnector3">
            <a:avLst>
              <a:gd name="adj1" fmla="val 50000"/>
            </a:avLst>
          </a:prstGeom>
          <a:noFill/>
          <a:ln w="57150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2" name="用算力跨越空间"/>
          <p:cNvSpPr txBox="1"/>
          <p:nvPr/>
        </p:nvSpPr>
        <p:spPr>
          <a:xfrm>
            <a:off x="4516756" y="1411227"/>
            <a:ext cx="24454797" cy="1149030"/>
          </a:xfrm>
          <a:prstGeom prst="rect">
            <a:avLst/>
          </a:prstGeom>
          <a:ln w="12700">
            <a:miter lim="400000"/>
          </a:ln>
        </p:spPr>
        <p:txBody>
          <a:bodyPr lIns="35559" tIns="35559" rIns="35559" bIns="35559">
            <a:spAutoFit/>
          </a:bodyPr>
          <a:lstStyle/>
          <a:p>
            <a:pPr defTabSz="1734185">
              <a:defRPr sz="6000">
                <a:solidFill>
                  <a:srgbClr val="1C2D4E"/>
                </a:solidFill>
                <a:latin typeface="+mn-lt"/>
                <a:ea typeface="+mn-ea"/>
                <a:cs typeface="+mn-cs"/>
                <a:sym typeface="Source Han Sans CN Bold Bold"/>
              </a:defRPr>
            </a:pPr>
            <a:r>
              <a:rPr lang="zh-CN" altLang="en-US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  <a:sym typeface="Source Han Sans CN Bold Bold"/>
              </a:rPr>
              <a:t>基础设施持续提升社区安全性</a:t>
            </a:r>
            <a:endParaRPr lang="zh-CN" altLang="en-US" sz="7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  <a:sym typeface="Source Han Sans CN Bold Bold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14427624" y="7041684"/>
            <a:ext cx="4293615" cy="4044745"/>
          </a:xfrm>
          <a:prstGeom prst="ellipse">
            <a:avLst/>
          </a:prstGeom>
          <a:solidFill>
            <a:srgbClr val="12173B"/>
          </a:solidFill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4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  <p:sp>
        <p:nvSpPr>
          <p:cNvPr id="47" name="矩形: 圆角 46"/>
          <p:cNvSpPr/>
          <p:nvPr/>
        </p:nvSpPr>
        <p:spPr>
          <a:xfrm>
            <a:off x="21819110" y="4282434"/>
            <a:ext cx="3912548" cy="1149030"/>
          </a:xfrm>
          <a:prstGeom prst="roundRect">
            <a:avLst/>
          </a:prstGeom>
          <a:gradFill>
            <a:gsLst>
              <a:gs pos="0">
                <a:srgbClr val="939CFF"/>
              </a:gs>
              <a:gs pos="100000">
                <a:srgbClr val="C1E7FD"/>
              </a:gs>
            </a:gsLst>
            <a:lin ang="15582167" scaled="0"/>
          </a:gradFill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defTabSz="1174115"/>
            <a:r>
              <a:rPr lang="zh-CN" altLang="en-US" sz="3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安全开发</a:t>
            </a:r>
            <a:endParaRPr kumimoji="0" lang="zh-CN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LanTingHeiS-R-GB"/>
            </a:endParaRPr>
          </a:p>
        </p:txBody>
      </p:sp>
      <p:sp>
        <p:nvSpPr>
          <p:cNvPr id="53" name="矩形: 圆角 52"/>
          <p:cNvSpPr/>
          <p:nvPr/>
        </p:nvSpPr>
        <p:spPr>
          <a:xfrm>
            <a:off x="21678772" y="12093279"/>
            <a:ext cx="3912548" cy="1149030"/>
          </a:xfrm>
          <a:prstGeom prst="roundRect">
            <a:avLst/>
          </a:prstGeom>
          <a:gradFill>
            <a:gsLst>
              <a:gs pos="0">
                <a:srgbClr val="939CFF"/>
              </a:gs>
              <a:gs pos="100000">
                <a:srgbClr val="C1E7FD"/>
              </a:gs>
            </a:gsLst>
            <a:lin ang="15582167" scaled="0"/>
          </a:gradFill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defTabSz="1174115"/>
            <a:r>
              <a:rPr lang="zh-CN" altLang="en-US" sz="3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安全标准</a:t>
            </a:r>
            <a:endParaRPr kumimoji="0" lang="zh-CN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LanTingHeiS-R-GB"/>
            </a:endParaRPr>
          </a:p>
        </p:txBody>
      </p:sp>
      <p:sp>
        <p:nvSpPr>
          <p:cNvPr id="55" name="矩形: 圆角 54"/>
          <p:cNvSpPr/>
          <p:nvPr/>
        </p:nvSpPr>
        <p:spPr>
          <a:xfrm>
            <a:off x="7391490" y="12234830"/>
            <a:ext cx="3912548" cy="1149030"/>
          </a:xfrm>
          <a:prstGeom prst="roundRect">
            <a:avLst/>
          </a:prstGeom>
          <a:gradFill>
            <a:gsLst>
              <a:gs pos="0">
                <a:srgbClr val="939CFF"/>
              </a:gs>
              <a:gs pos="100000">
                <a:srgbClr val="C1E7FD"/>
              </a:gs>
            </a:gsLst>
            <a:lin ang="15582167" scaled="0"/>
          </a:gradFill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defTabSz="1174115"/>
            <a:r>
              <a:rPr lang="zh-CN" altLang="en-US" sz="3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安全构建</a:t>
            </a:r>
            <a:endParaRPr kumimoji="0" lang="zh-CN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LanTingHeiS-R-GB"/>
            </a:endParaRPr>
          </a:p>
        </p:txBody>
      </p:sp>
      <p:sp>
        <p:nvSpPr>
          <p:cNvPr id="61" name="矩形: 圆角 60"/>
          <p:cNvSpPr/>
          <p:nvPr/>
        </p:nvSpPr>
        <p:spPr>
          <a:xfrm>
            <a:off x="7241716" y="4328400"/>
            <a:ext cx="3912548" cy="1149030"/>
          </a:xfrm>
          <a:prstGeom prst="roundRect">
            <a:avLst/>
          </a:prstGeom>
          <a:gradFill>
            <a:gsLst>
              <a:gs pos="0">
                <a:srgbClr val="939CFF"/>
              </a:gs>
              <a:gs pos="100000">
                <a:srgbClr val="C1E7FD"/>
              </a:gs>
            </a:gsLst>
            <a:lin ang="15582167" scaled="0"/>
          </a:gradFill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defTabSz="1174115"/>
            <a:r>
              <a:rPr lang="zh-CN" altLang="en-US" sz="3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漏洞治理</a:t>
            </a:r>
            <a:endParaRPr kumimoji="0" lang="zh-CN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LanTingHeiS-R-GB"/>
            </a:endParaRPr>
          </a:p>
        </p:txBody>
      </p:sp>
      <p:sp>
        <p:nvSpPr>
          <p:cNvPr id="63" name="Broader scope…"/>
          <p:cNvSpPr txBox="1"/>
          <p:nvPr/>
        </p:nvSpPr>
        <p:spPr>
          <a:xfrm>
            <a:off x="15031435" y="7663955"/>
            <a:ext cx="3310186" cy="2287804"/>
          </a:xfrm>
          <a:prstGeom prst="rect">
            <a:avLst/>
          </a:prstGeom>
          <a:ln w="12700">
            <a:miter lim="400000"/>
          </a:ln>
        </p:spPr>
        <p:txBody>
          <a:bodyPr wrap="square" lIns="35559" tIns="35559" rIns="35559" bIns="35559" anchor="ctr">
            <a:spAutoFit/>
          </a:bodyPr>
          <a:lstStyle/>
          <a:p>
            <a:pPr lvl="1" indent="0"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4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可持续发展</a:t>
            </a:r>
            <a:endParaRPr lang="en-US" altLang="zh-CN" sz="4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  <a:p>
            <a:pPr lvl="1" indent="0"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endParaRPr lang="en-US" altLang="zh-CN" sz="4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  <a:p>
            <a:pPr lvl="1" indent="0"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4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安全性提升</a:t>
            </a:r>
            <a:endParaRPr lang="zh-CN" altLang="en-US" sz="4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65" name="圆: 空心 64"/>
          <p:cNvSpPr/>
          <p:nvPr/>
        </p:nvSpPr>
        <p:spPr>
          <a:xfrm>
            <a:off x="13780262" y="5941754"/>
            <a:ext cx="5812532" cy="5665527"/>
          </a:xfrm>
          <a:prstGeom prst="donut">
            <a:avLst>
              <a:gd name="adj" fmla="val 8473"/>
            </a:avLst>
          </a:prstGeom>
          <a:gradFill>
            <a:gsLst>
              <a:gs pos="0">
                <a:srgbClr val="B7D9FE"/>
              </a:gs>
              <a:gs pos="100000">
                <a:srgbClr val="A4B9FF"/>
              </a:gs>
            </a:gsLst>
            <a:lin ang="5400000" scaled="0"/>
          </a:gradFill>
          <a:ln w="3175" cap="flat">
            <a:noFill/>
            <a:miter lim="400000"/>
          </a:ln>
          <a:effectLst>
            <a:outerShdw blurRad="50800" dist="38100" dir="2700000" algn="tl" rotWithShape="0">
              <a:schemeClr val="tx1">
                <a:alpha val="42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440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矩形"/>
          <p:cNvSpPr/>
          <p:nvPr/>
        </p:nvSpPr>
        <p:spPr>
          <a:xfrm>
            <a:off x="9305925" y="7524115"/>
            <a:ext cx="16217265" cy="9556750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p>
            <a:pPr defTabSz="1894840"/>
            <a:endParaRPr sz="120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1"/>
            </p:custDataLst>
          </p:nvPr>
        </p:nvSpPr>
        <p:spPr>
          <a:xfrm>
            <a:off x="6982460" y="3521075"/>
            <a:ext cx="20864195" cy="1588135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pPr marL="0" marR="0" indent="0" algn="ctr" defTabSz="346773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0000" b="1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  <a:sym typeface="FZLanTingHeiS-R-GB"/>
              </a:rPr>
              <a:t>谢谢观看</a:t>
            </a:r>
            <a:r>
              <a:rPr kumimoji="0" lang="en-US" altLang="zh-CN" sz="10000" b="1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  <a:sym typeface="FZLanTingHeiS-R-GB"/>
              </a:rPr>
              <a:t>~</a:t>
            </a:r>
            <a:endParaRPr kumimoji="0" lang="en-US" altLang="zh-CN" sz="100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  <a:sym typeface="FZLanTingHeiS-R-GB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9305844" y="6347195"/>
            <a:ext cx="7313930" cy="726440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25287" tIns="25287" rIns="25287" bIns="25287" numCol="1" spcCol="38100" rtlCol="0" anchor="ctr">
            <a:spAutoFit/>
          </a:bodyPr>
          <a:p>
            <a:pPr marL="0" marR="0" indent="0" algn="l" defTabSz="346773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400" b="1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  <a:sym typeface="FZLanTingHeiS-R-GB"/>
              </a:rPr>
              <a:t>您可以通过以下方式联系我们</a:t>
            </a:r>
            <a:endParaRPr kumimoji="0" lang="zh-CN" altLang="en-US" sz="4400" b="1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  <a:sym typeface="FZLanTingHeiS-R-GB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l="16415" t="38002" r="15996" b="18511"/>
          <a:stretch>
            <a:fillRect/>
          </a:stretch>
        </p:blipFill>
        <p:spPr>
          <a:xfrm>
            <a:off x="15710535" y="8834120"/>
            <a:ext cx="3407410" cy="3397250"/>
          </a:xfrm>
          <a:prstGeom prst="rect">
            <a:avLst/>
          </a:prstGeom>
        </p:spPr>
      </p:pic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2003405" y="7778433"/>
            <a:ext cx="10130155" cy="603250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p>
            <a:pPr marL="571500" marR="0" indent="-571500" algn="l" defTabSz="346773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zh-CN" sz="360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  <a:sym typeface="FZLanTingHeiS-R-GB"/>
              </a:rPr>
              <a:t>openEuler</a:t>
            </a:r>
            <a:r>
              <a:rPr kumimoji="0" lang="zh-CN" altLang="en-US" sz="360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  <a:sym typeface="FZLanTingHeiS-R-GB"/>
              </a:rPr>
              <a:t>社区基础设施微信交流群</a:t>
            </a:r>
            <a:endParaRPr kumimoji="0" lang="zh-CN" altLang="en-US" sz="360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  <a:sym typeface="FZLanTingHeiS-R-GB"/>
            </a:endParaRPr>
          </a:p>
        </p:txBody>
      </p:sp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12038965" y="13106718"/>
            <a:ext cx="9681210" cy="1172845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p>
            <a:pPr marL="571500" marR="0" indent="-571500" algn="l" defTabSz="3467735" rtl="0" eaLnBrk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zh-CN" sz="360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  <a:sym typeface="FZLanTingHeiS-R-GB"/>
              </a:rPr>
              <a:t>openEuler</a:t>
            </a:r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  <a:sym typeface="FZLanTingHeiS-R-GB"/>
              </a:rPr>
              <a:t>社区</a:t>
            </a:r>
            <a:r>
              <a:rPr kumimoji="0" lang="zh-CN" altLang="en-US" sz="360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  <a:sym typeface="FZLanTingHeiS-R-GB"/>
              </a:rPr>
              <a:t>基础设施</a:t>
            </a:r>
            <a:r>
              <a:rPr kumimoji="0" lang="en-US" altLang="zh-CN" sz="360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  <a:sym typeface="FZLanTingHeiS-R-GB"/>
              </a:rPr>
              <a:t>Gitee</a:t>
            </a:r>
            <a:r>
              <a:rPr kumimoji="0" lang="zh-CN" altLang="en-US" sz="360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  <a:sym typeface="FZLanTingHeiS-R-GB"/>
              </a:rPr>
              <a:t>仓</a:t>
            </a:r>
            <a:endParaRPr kumimoji="0" lang="zh-CN" altLang="en-US" sz="360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  <a:sym typeface="FZLanTingHeiS-R-GB"/>
            </a:endParaRPr>
          </a:p>
          <a:p>
            <a:pPr marL="0" marR="0" indent="0" algn="l" defTabSz="3467735" rtl="0" eaLnBrk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20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  <a:sym typeface="FZLanTingHeiS-R-GB"/>
              </a:rPr>
              <a:t>     </a:t>
            </a:r>
            <a:r>
              <a:rPr kumimoji="0" lang="en-US" altLang="zh-CN" sz="3200" u="none" strike="noStrike" cap="none" spc="0" normalizeH="0" baseline="0" dirty="0">
                <a:ln>
                  <a:noFill/>
                </a:ln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  <a:sym typeface="FZLanTingHeiS-R-GB"/>
              </a:rPr>
              <a:t>https://gitee.com/openeuler/infrastructure</a:t>
            </a:r>
            <a:endParaRPr kumimoji="0" lang="en-US" altLang="zh-CN" sz="3200" u="none" strike="noStrike" cap="none" spc="0" normalizeH="0" baseline="0" dirty="0">
              <a:ln>
                <a:noFill/>
              </a:ln>
              <a:solidFill>
                <a:schemeClr val="accent6">
                  <a:lumMod val="20000"/>
                  <a:lumOff val="80000"/>
                </a:schemeClr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  <a:sym typeface="FZLanTingHeiS-R-GB"/>
            </a:endParaRPr>
          </a:p>
        </p:txBody>
      </p:sp>
      <p:sp>
        <p:nvSpPr>
          <p:cNvPr id="7" name="文本框 6"/>
          <p:cNvSpPr txBox="1"/>
          <p:nvPr>
            <p:custDataLst>
              <p:tags r:id="rId6"/>
            </p:custDataLst>
          </p:nvPr>
        </p:nvSpPr>
        <p:spPr>
          <a:xfrm>
            <a:off x="12038965" y="15155228"/>
            <a:ext cx="11585575" cy="1172845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p>
            <a:pPr marL="571500" marR="0" indent="-571500" algn="l" defTabSz="3467735" rtl="0" eaLnBrk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zh-CN" sz="360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  <a:sym typeface="FZLanTingHeiS-R-GB"/>
              </a:rPr>
              <a:t>openEuler</a:t>
            </a:r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  <a:sym typeface="FZLanTingHeiS-R-GB"/>
              </a:rPr>
              <a:t>社区</a:t>
            </a:r>
            <a:r>
              <a:rPr kumimoji="0" lang="zh-CN" altLang="en-US" sz="360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  <a:sym typeface="FZLanTingHeiS-R-GB"/>
              </a:rPr>
              <a:t>基础设施论坛</a:t>
            </a:r>
            <a:r>
              <a:rPr kumimoji="0" lang="zh-CN" altLang="en-US" sz="360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  <a:sym typeface="FZLanTingHeiS-R-GB"/>
              </a:rPr>
              <a:t>专区</a:t>
            </a:r>
            <a:endParaRPr kumimoji="0" lang="zh-CN" altLang="en-US" sz="360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  <a:sym typeface="FZLanTingHeiS-R-GB"/>
            </a:endParaRPr>
          </a:p>
          <a:p>
            <a:pPr marL="0" marR="0" indent="0" algn="l" defTabSz="3467735" rtl="0" eaLnBrk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200" u="none" strike="noStrike" cap="none" spc="0" normalizeH="0" baseline="0" dirty="0">
                <a:ln>
                  <a:noFill/>
                </a:ln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  <a:sym typeface="FZLanTingHeiS-R-GB"/>
              </a:rPr>
              <a:t>https://forum.openeuler.org/c/resources/infrastructure/24</a:t>
            </a:r>
            <a:endParaRPr kumimoji="0" lang="en-US" altLang="zh-CN" sz="3200" u="none" strike="noStrike" cap="none" spc="0" normalizeH="0" baseline="0" dirty="0">
              <a:ln>
                <a:noFill/>
              </a:ln>
              <a:solidFill>
                <a:schemeClr val="accent6">
                  <a:lumMod val="20000"/>
                  <a:lumOff val="80000"/>
                </a:schemeClr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  <a:sym typeface="FZLanTingHeiS-R-GB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矩形"/>
          <p:cNvSpPr/>
          <p:nvPr/>
        </p:nvSpPr>
        <p:spPr>
          <a:xfrm>
            <a:off x="1124052" y="11587118"/>
            <a:ext cx="32381534" cy="6637993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1200" dirty="0">
              <a:solidFill>
                <a:srgbClr val="666666"/>
              </a:solidFill>
              <a:latin typeface="Source Han Sans CN" charset="-122"/>
              <a:ea typeface="Source Han Sans CN" charset="-122"/>
              <a:cs typeface="Source Han Sans CN" charset="-122"/>
            </a:endParaRPr>
          </a:p>
        </p:txBody>
      </p:sp>
      <p:grpSp>
        <p:nvGrpSpPr>
          <p:cNvPr id="390" name="成组"/>
          <p:cNvGrpSpPr/>
          <p:nvPr/>
        </p:nvGrpSpPr>
        <p:grpSpPr>
          <a:xfrm>
            <a:off x="7913237" y="13638339"/>
            <a:ext cx="3851831" cy="1293841"/>
            <a:chOff x="0" y="0"/>
            <a:chExt cx="3987020" cy="1218290"/>
          </a:xfrm>
        </p:grpSpPr>
        <p:sp>
          <p:nvSpPr>
            <p:cNvPr id="391" name="椭圆形"/>
            <p:cNvSpPr/>
            <p:nvPr/>
          </p:nvSpPr>
          <p:spPr>
            <a:xfrm>
              <a:off x="25" y="-1"/>
              <a:ext cx="3986996" cy="1003197"/>
            </a:xfrm>
            <a:prstGeom prst="ellipse">
              <a:avLst/>
            </a:prstGeom>
            <a:gradFill flip="none" rotWithShape="1">
              <a:gsLst>
                <a:gs pos="0">
                  <a:srgbClr val="94A1B8">
                    <a:alpha val="0"/>
                  </a:srgbClr>
                </a:gs>
                <a:gs pos="37528">
                  <a:srgbClr val="94A1B8">
                    <a:alpha val="8464"/>
                  </a:srgbClr>
                </a:gs>
                <a:gs pos="100000">
                  <a:srgbClr val="94A1B8">
                    <a:alpha val="43370"/>
                  </a:srgbClr>
                </a:gs>
              </a:gsLst>
              <a:lin ang="5400000" scaled="0"/>
            </a:gradFill>
            <a:ln w="25400" cap="flat">
              <a:noFill/>
              <a:miter lim="400000"/>
            </a:ln>
            <a:effectLst/>
          </p:spPr>
          <p:txBody>
            <a:bodyPr wrap="square" lIns="142240" tIns="142240" rIns="142240" bIns="142240" numCol="1" anchor="ctr">
              <a:noAutofit/>
            </a:bodyPr>
            <a:lstStyle/>
            <a:p>
              <a:pPr defTabSz="2311400" fontAlgn="ctr">
                <a:defRPr sz="3000" b="1">
                  <a:latin typeface="Huawei Sans"/>
                  <a:ea typeface="Huawei Sans"/>
                  <a:cs typeface="Huawei Sans"/>
                  <a:sym typeface="Huawei Sans"/>
                </a:defRPr>
              </a:pPr>
              <a:endParaRPr sz="784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Huawei Sans"/>
              </a:endParaRPr>
            </a:p>
          </p:txBody>
        </p:sp>
        <p:sp>
          <p:nvSpPr>
            <p:cNvPr id="392" name="形状"/>
            <p:cNvSpPr/>
            <p:nvPr/>
          </p:nvSpPr>
          <p:spPr>
            <a:xfrm>
              <a:off x="0" y="376119"/>
              <a:ext cx="3987007" cy="8421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413" extrusionOk="0">
                  <a:moveTo>
                    <a:pt x="0" y="0"/>
                  </a:moveTo>
                  <a:lnTo>
                    <a:pt x="0" y="2934"/>
                  </a:lnTo>
                  <a:cubicBezTo>
                    <a:pt x="0" y="2443"/>
                    <a:pt x="36" y="1955"/>
                    <a:pt x="88" y="1467"/>
                  </a:cubicBezTo>
                  <a:cubicBezTo>
                    <a:pt x="74" y="1361"/>
                    <a:pt x="58" y="1253"/>
                    <a:pt x="49" y="1146"/>
                  </a:cubicBezTo>
                  <a:cubicBezTo>
                    <a:pt x="17" y="765"/>
                    <a:pt x="0" y="382"/>
                    <a:pt x="0" y="0"/>
                  </a:cubicBezTo>
                  <a:close/>
                  <a:moveTo>
                    <a:pt x="0" y="2934"/>
                  </a:moveTo>
                  <a:lnTo>
                    <a:pt x="0" y="8288"/>
                  </a:lnTo>
                  <a:lnTo>
                    <a:pt x="2" y="8288"/>
                  </a:lnTo>
                  <a:cubicBezTo>
                    <a:pt x="2" y="8344"/>
                    <a:pt x="10" y="8398"/>
                    <a:pt x="11" y="8454"/>
                  </a:cubicBezTo>
                  <a:cubicBezTo>
                    <a:pt x="15" y="8697"/>
                    <a:pt x="25" y="8944"/>
                    <a:pt x="43" y="9187"/>
                  </a:cubicBezTo>
                  <a:cubicBezTo>
                    <a:pt x="55" y="9355"/>
                    <a:pt x="68" y="9523"/>
                    <a:pt x="86" y="9691"/>
                  </a:cubicBezTo>
                  <a:cubicBezTo>
                    <a:pt x="92" y="9750"/>
                    <a:pt x="102" y="9806"/>
                    <a:pt x="110" y="9865"/>
                  </a:cubicBezTo>
                  <a:cubicBezTo>
                    <a:pt x="165" y="10334"/>
                    <a:pt x="246" y="10799"/>
                    <a:pt x="350" y="11259"/>
                  </a:cubicBezTo>
                  <a:cubicBezTo>
                    <a:pt x="813" y="13305"/>
                    <a:pt x="1741" y="15252"/>
                    <a:pt x="3163" y="16852"/>
                  </a:cubicBezTo>
                  <a:cubicBezTo>
                    <a:pt x="7380" y="21600"/>
                    <a:pt x="14220" y="21600"/>
                    <a:pt x="18437" y="16852"/>
                  </a:cubicBezTo>
                  <a:cubicBezTo>
                    <a:pt x="19859" y="15252"/>
                    <a:pt x="20787" y="13305"/>
                    <a:pt x="21250" y="11259"/>
                  </a:cubicBezTo>
                  <a:cubicBezTo>
                    <a:pt x="21354" y="10799"/>
                    <a:pt x="21435" y="10334"/>
                    <a:pt x="21490" y="9865"/>
                  </a:cubicBezTo>
                  <a:cubicBezTo>
                    <a:pt x="21498" y="9806"/>
                    <a:pt x="21508" y="9750"/>
                    <a:pt x="21514" y="9691"/>
                  </a:cubicBezTo>
                  <a:cubicBezTo>
                    <a:pt x="21532" y="9523"/>
                    <a:pt x="21545" y="9355"/>
                    <a:pt x="21557" y="9187"/>
                  </a:cubicBezTo>
                  <a:cubicBezTo>
                    <a:pt x="21575" y="8944"/>
                    <a:pt x="21585" y="8697"/>
                    <a:pt x="21589" y="8454"/>
                  </a:cubicBezTo>
                  <a:cubicBezTo>
                    <a:pt x="21590" y="8398"/>
                    <a:pt x="21598" y="8344"/>
                    <a:pt x="21598" y="8288"/>
                  </a:cubicBezTo>
                  <a:lnTo>
                    <a:pt x="21600" y="8288"/>
                  </a:lnTo>
                  <a:lnTo>
                    <a:pt x="21600" y="2934"/>
                  </a:lnTo>
                  <a:cubicBezTo>
                    <a:pt x="21600" y="6045"/>
                    <a:pt x="20546" y="9160"/>
                    <a:pt x="18437" y="11534"/>
                  </a:cubicBezTo>
                  <a:cubicBezTo>
                    <a:pt x="14220" y="16282"/>
                    <a:pt x="7380" y="16282"/>
                    <a:pt x="3163" y="11534"/>
                  </a:cubicBezTo>
                  <a:cubicBezTo>
                    <a:pt x="1054" y="9160"/>
                    <a:pt x="0" y="6045"/>
                    <a:pt x="0" y="2934"/>
                  </a:cubicBezTo>
                  <a:close/>
                  <a:moveTo>
                    <a:pt x="21600" y="2934"/>
                  </a:moveTo>
                  <a:lnTo>
                    <a:pt x="21600" y="0"/>
                  </a:lnTo>
                  <a:cubicBezTo>
                    <a:pt x="21600" y="382"/>
                    <a:pt x="21583" y="765"/>
                    <a:pt x="21551" y="1146"/>
                  </a:cubicBezTo>
                  <a:cubicBezTo>
                    <a:pt x="21541" y="1253"/>
                    <a:pt x="21526" y="1361"/>
                    <a:pt x="21512" y="1467"/>
                  </a:cubicBezTo>
                  <a:cubicBezTo>
                    <a:pt x="21564" y="1955"/>
                    <a:pt x="21600" y="2443"/>
                    <a:pt x="21600" y="293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2737F">
                    <a:alpha val="13598"/>
                  </a:srgbClr>
                </a:gs>
                <a:gs pos="51033">
                  <a:srgbClr val="72737F">
                    <a:alpha val="33669"/>
                  </a:srgbClr>
                </a:gs>
                <a:gs pos="100000">
                  <a:srgbClr val="72737F">
                    <a:alpha val="13561"/>
                  </a:srgbClr>
                </a:gs>
              </a:gsLst>
              <a:lin ang="0" scaled="0"/>
            </a:gradFill>
            <a:ln w="25400" cap="flat">
              <a:noFill/>
              <a:miter lim="400000"/>
            </a:ln>
            <a:effectLst/>
          </p:spPr>
          <p:txBody>
            <a:bodyPr wrap="square" lIns="142240" tIns="142240" rIns="142240" bIns="142240" numCol="1" anchor="ctr">
              <a:noAutofit/>
            </a:bodyPr>
            <a:lstStyle/>
            <a:p>
              <a:pPr defTabSz="2311400" fontAlgn="ctr">
                <a:defRPr sz="3000" b="1">
                  <a:latin typeface="Huawei Sans"/>
                  <a:ea typeface="Huawei Sans"/>
                  <a:cs typeface="Huawei Sans"/>
                  <a:sym typeface="Huawei Sans"/>
                </a:defRPr>
              </a:pPr>
              <a:endParaRPr sz="784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Huawei Sans"/>
              </a:endParaRPr>
            </a:p>
          </p:txBody>
        </p:sp>
      </p:grpSp>
      <p:grpSp>
        <p:nvGrpSpPr>
          <p:cNvPr id="393" name="组合 392"/>
          <p:cNvGrpSpPr/>
          <p:nvPr/>
        </p:nvGrpSpPr>
        <p:grpSpPr>
          <a:xfrm>
            <a:off x="8773458" y="15602895"/>
            <a:ext cx="2302124" cy="2202962"/>
            <a:chOff x="2895353" y="4967569"/>
            <a:chExt cx="822187" cy="786772"/>
          </a:xfrm>
        </p:grpSpPr>
        <p:grpSp>
          <p:nvGrpSpPr>
            <p:cNvPr id="394" name="成组"/>
            <p:cNvGrpSpPr/>
            <p:nvPr/>
          </p:nvGrpSpPr>
          <p:grpSpPr>
            <a:xfrm>
              <a:off x="2895353" y="5450887"/>
              <a:ext cx="822187" cy="303454"/>
              <a:chOff x="0" y="0"/>
              <a:chExt cx="2382920" cy="800056"/>
            </a:xfrm>
          </p:grpSpPr>
          <p:sp>
            <p:nvSpPr>
              <p:cNvPr id="396" name="椭圆形"/>
              <p:cNvSpPr/>
              <p:nvPr/>
            </p:nvSpPr>
            <p:spPr>
              <a:xfrm>
                <a:off x="15" y="-1"/>
                <a:ext cx="2382906" cy="625721"/>
              </a:xfrm>
              <a:prstGeom prst="ellipse">
                <a:avLst/>
              </a:prstGeom>
              <a:gradFill flip="none" rotWithShape="1">
                <a:gsLst>
                  <a:gs pos="0">
                    <a:srgbClr val="94A1B8">
                      <a:alpha val="0"/>
                    </a:srgbClr>
                  </a:gs>
                  <a:gs pos="37528">
                    <a:srgbClr val="94A1B8">
                      <a:alpha val="8464"/>
                    </a:srgbClr>
                  </a:gs>
                  <a:gs pos="100000">
                    <a:srgbClr val="94A1B8">
                      <a:alpha val="43370"/>
                    </a:srgbClr>
                  </a:gs>
                </a:gsLst>
                <a:lin ang="5400000" scaled="0"/>
              </a:gradFill>
              <a:ln w="25400" cap="flat">
                <a:noFill/>
                <a:miter lim="400000"/>
              </a:ln>
              <a:effectLst/>
            </p:spPr>
            <p:txBody>
              <a:bodyPr wrap="square" lIns="142240" tIns="142240" rIns="142240" bIns="142240" numCol="1" anchor="ctr">
                <a:noAutofit/>
              </a:bodyPr>
              <a:lstStyle/>
              <a:p>
                <a:pPr defTabSz="2311400" fontAlgn="ctr">
                  <a:defRPr sz="3000" b="1">
                    <a:latin typeface="Huawei Sans"/>
                    <a:ea typeface="Huawei Sans"/>
                    <a:cs typeface="Huawei Sans"/>
                    <a:sym typeface="Huawei Sans"/>
                  </a:defRPr>
                </a:pPr>
                <a:endParaRPr sz="784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Huawei Sans"/>
                </a:endParaRPr>
              </a:p>
            </p:txBody>
          </p:sp>
          <p:sp>
            <p:nvSpPr>
              <p:cNvPr id="397" name="形状"/>
              <p:cNvSpPr/>
              <p:nvPr/>
            </p:nvSpPr>
            <p:spPr>
              <a:xfrm>
                <a:off x="0" y="274637"/>
                <a:ext cx="2382838" cy="5254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413" extrusionOk="0">
                    <a:moveTo>
                      <a:pt x="0" y="0"/>
                    </a:moveTo>
                    <a:lnTo>
                      <a:pt x="0" y="1480"/>
                    </a:lnTo>
                    <a:cubicBezTo>
                      <a:pt x="0" y="1231"/>
                      <a:pt x="19" y="989"/>
                      <a:pt x="32" y="740"/>
                    </a:cubicBezTo>
                    <a:cubicBezTo>
                      <a:pt x="19" y="496"/>
                      <a:pt x="0" y="245"/>
                      <a:pt x="0" y="0"/>
                    </a:cubicBezTo>
                    <a:close/>
                    <a:moveTo>
                      <a:pt x="0" y="1480"/>
                    </a:moveTo>
                    <a:lnTo>
                      <a:pt x="0" y="8296"/>
                    </a:lnTo>
                    <a:lnTo>
                      <a:pt x="4" y="8296"/>
                    </a:lnTo>
                    <a:cubicBezTo>
                      <a:pt x="4" y="8351"/>
                      <a:pt x="10" y="8409"/>
                      <a:pt x="11" y="8465"/>
                    </a:cubicBezTo>
                    <a:cubicBezTo>
                      <a:pt x="15" y="8709"/>
                      <a:pt x="26" y="8947"/>
                      <a:pt x="43" y="9190"/>
                    </a:cubicBezTo>
                    <a:cubicBezTo>
                      <a:pt x="55" y="9358"/>
                      <a:pt x="69" y="9531"/>
                      <a:pt x="86" y="9699"/>
                    </a:cubicBezTo>
                    <a:cubicBezTo>
                      <a:pt x="93" y="9758"/>
                      <a:pt x="101" y="9809"/>
                      <a:pt x="108" y="9868"/>
                    </a:cubicBezTo>
                    <a:cubicBezTo>
                      <a:pt x="164" y="10337"/>
                      <a:pt x="245" y="10796"/>
                      <a:pt x="349" y="11256"/>
                    </a:cubicBezTo>
                    <a:cubicBezTo>
                      <a:pt x="812" y="13301"/>
                      <a:pt x="1741" y="15253"/>
                      <a:pt x="3162" y="16853"/>
                    </a:cubicBezTo>
                    <a:cubicBezTo>
                      <a:pt x="7380" y="21600"/>
                      <a:pt x="14220" y="21600"/>
                      <a:pt x="18438" y="16853"/>
                    </a:cubicBezTo>
                    <a:cubicBezTo>
                      <a:pt x="19859" y="15253"/>
                      <a:pt x="20788" y="13301"/>
                      <a:pt x="21251" y="11256"/>
                    </a:cubicBezTo>
                    <a:cubicBezTo>
                      <a:pt x="21355" y="10796"/>
                      <a:pt x="21436" y="10337"/>
                      <a:pt x="21492" y="9868"/>
                    </a:cubicBezTo>
                    <a:cubicBezTo>
                      <a:pt x="21499" y="9809"/>
                      <a:pt x="21507" y="9758"/>
                      <a:pt x="21514" y="9699"/>
                    </a:cubicBezTo>
                    <a:cubicBezTo>
                      <a:pt x="21531" y="9531"/>
                      <a:pt x="21545" y="9358"/>
                      <a:pt x="21557" y="9190"/>
                    </a:cubicBezTo>
                    <a:cubicBezTo>
                      <a:pt x="21574" y="8947"/>
                      <a:pt x="21585" y="8709"/>
                      <a:pt x="21589" y="8465"/>
                    </a:cubicBezTo>
                    <a:cubicBezTo>
                      <a:pt x="21590" y="8409"/>
                      <a:pt x="21600" y="8351"/>
                      <a:pt x="21600" y="8296"/>
                    </a:cubicBezTo>
                    <a:lnTo>
                      <a:pt x="21600" y="1480"/>
                    </a:lnTo>
                    <a:cubicBezTo>
                      <a:pt x="21600" y="4591"/>
                      <a:pt x="20547" y="7711"/>
                      <a:pt x="18438" y="10084"/>
                    </a:cubicBezTo>
                    <a:cubicBezTo>
                      <a:pt x="14220" y="14831"/>
                      <a:pt x="7380" y="14831"/>
                      <a:pt x="3162" y="10084"/>
                    </a:cubicBezTo>
                    <a:cubicBezTo>
                      <a:pt x="1053" y="7711"/>
                      <a:pt x="0" y="4591"/>
                      <a:pt x="0" y="1480"/>
                    </a:cubicBezTo>
                    <a:close/>
                    <a:moveTo>
                      <a:pt x="21600" y="1480"/>
                    </a:moveTo>
                    <a:lnTo>
                      <a:pt x="21600" y="0"/>
                    </a:lnTo>
                    <a:cubicBezTo>
                      <a:pt x="21600" y="245"/>
                      <a:pt x="21581" y="496"/>
                      <a:pt x="21568" y="740"/>
                    </a:cubicBezTo>
                    <a:cubicBezTo>
                      <a:pt x="21581" y="989"/>
                      <a:pt x="21600" y="1231"/>
                      <a:pt x="21600" y="148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72737F">
                      <a:alpha val="13598"/>
                    </a:srgbClr>
                  </a:gs>
                  <a:gs pos="51033">
                    <a:srgbClr val="72737F">
                      <a:alpha val="33669"/>
                    </a:srgbClr>
                  </a:gs>
                  <a:gs pos="100000">
                    <a:srgbClr val="72737F">
                      <a:alpha val="13561"/>
                    </a:srgbClr>
                  </a:gs>
                </a:gsLst>
                <a:lin ang="0" scaled="0"/>
              </a:gradFill>
              <a:ln w="25400" cap="flat">
                <a:noFill/>
                <a:miter lim="400000"/>
              </a:ln>
              <a:effectLst/>
            </p:spPr>
            <p:txBody>
              <a:bodyPr wrap="square" lIns="142240" tIns="142240" rIns="142240" bIns="142240" numCol="1" anchor="ctr">
                <a:noAutofit/>
              </a:bodyPr>
              <a:lstStyle/>
              <a:p>
                <a:pPr defTabSz="2311400" fontAlgn="ctr">
                  <a:defRPr sz="3000" b="1">
                    <a:latin typeface="Huawei Sans"/>
                    <a:ea typeface="Huawei Sans"/>
                    <a:cs typeface="Huawei Sans"/>
                    <a:sym typeface="Huawei Sans"/>
                  </a:defRPr>
                </a:pPr>
                <a:endParaRPr sz="784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Huawei Sans"/>
                </a:endParaRPr>
              </a:p>
            </p:txBody>
          </p:sp>
        </p:grpSp>
        <p:sp>
          <p:nvSpPr>
            <p:cNvPr id="395" name="形状"/>
            <p:cNvSpPr/>
            <p:nvPr/>
          </p:nvSpPr>
          <p:spPr>
            <a:xfrm>
              <a:off x="2927943" y="4967569"/>
              <a:ext cx="757006" cy="5786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4" y="0"/>
                  </a:moveTo>
                  <a:lnTo>
                    <a:pt x="7765" y="4155"/>
                  </a:lnTo>
                  <a:lnTo>
                    <a:pt x="9387" y="4148"/>
                  </a:lnTo>
                  <a:cubicBezTo>
                    <a:pt x="9281" y="6584"/>
                    <a:pt x="8998" y="8568"/>
                    <a:pt x="8127" y="11220"/>
                  </a:cubicBezTo>
                  <a:cubicBezTo>
                    <a:pt x="7660" y="12642"/>
                    <a:pt x="7057" y="14016"/>
                    <a:pt x="6296" y="15277"/>
                  </a:cubicBezTo>
                  <a:cubicBezTo>
                    <a:pt x="4793" y="17766"/>
                    <a:pt x="2642" y="19922"/>
                    <a:pt x="0" y="21577"/>
                  </a:cubicBezTo>
                  <a:lnTo>
                    <a:pt x="10790" y="21600"/>
                  </a:lnTo>
                  <a:lnTo>
                    <a:pt x="10810" y="21600"/>
                  </a:lnTo>
                  <a:lnTo>
                    <a:pt x="21600" y="21577"/>
                  </a:lnTo>
                  <a:cubicBezTo>
                    <a:pt x="18957" y="19923"/>
                    <a:pt x="16806" y="17766"/>
                    <a:pt x="15304" y="15277"/>
                  </a:cubicBezTo>
                  <a:cubicBezTo>
                    <a:pt x="14543" y="14015"/>
                    <a:pt x="13942" y="12642"/>
                    <a:pt x="13475" y="11220"/>
                  </a:cubicBezTo>
                  <a:cubicBezTo>
                    <a:pt x="12604" y="8568"/>
                    <a:pt x="12319" y="6584"/>
                    <a:pt x="12213" y="4148"/>
                  </a:cubicBezTo>
                  <a:lnTo>
                    <a:pt x="13835" y="4155"/>
                  </a:lnTo>
                  <a:lnTo>
                    <a:pt x="10806" y="0"/>
                  </a:lnTo>
                  <a:lnTo>
                    <a:pt x="10801" y="10"/>
                  </a:lnTo>
                  <a:lnTo>
                    <a:pt x="10794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939BA6">
                    <a:alpha val="0"/>
                  </a:srgbClr>
                </a:gs>
                <a:gs pos="36838">
                  <a:srgbClr val="939BA6">
                    <a:alpha val="33324"/>
                  </a:srgbClr>
                </a:gs>
                <a:gs pos="100000">
                  <a:srgbClr val="EAF3FF">
                    <a:alpha val="59628"/>
                  </a:srgbClr>
                </a:gs>
              </a:gsLst>
              <a:lin ang="16200000" scaled="0"/>
            </a:gradFill>
            <a:ln w="25400" cap="flat">
              <a:noFill/>
              <a:miter lim="400000"/>
            </a:ln>
            <a:effectLst/>
          </p:spPr>
          <p:txBody>
            <a:bodyPr wrap="square" lIns="89261" tIns="89261" rIns="89261" bIns="89261" numCol="1" anchor="ctr">
              <a:noAutofit/>
            </a:bodyPr>
            <a:lstStyle/>
            <a:p>
              <a:pPr defTabSz="4916170" fontAlgn="ctr">
                <a:defRPr sz="3400">
                  <a:solidFill>
                    <a:srgbClr val="666666"/>
                  </a:solidFill>
                  <a:latin typeface="FZLanTingHeiS-DB-GB"/>
                  <a:ea typeface="FZLanTingHeiS-DB-GB"/>
                  <a:cs typeface="FZLanTingHeiS-DB-GB"/>
                  <a:sym typeface="FZLanTingHeiS-DB-GB"/>
                </a:defRPr>
              </a:pPr>
              <a:endParaRPr sz="560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FZLanTingHeiS-DB-GB"/>
              </a:endParaRPr>
            </a:p>
          </p:txBody>
        </p:sp>
      </p:grpSp>
      <p:sp>
        <p:nvSpPr>
          <p:cNvPr id="399" name="3630"/>
          <p:cNvSpPr txBox="1"/>
          <p:nvPr/>
        </p:nvSpPr>
        <p:spPr>
          <a:xfrm>
            <a:off x="8959447" y="16305450"/>
            <a:ext cx="1930096" cy="1338520"/>
          </a:xfrm>
          <a:prstGeom prst="rect">
            <a:avLst/>
          </a:prstGeom>
          <a:noFill/>
          <a:ln w="38100" cap="flat">
            <a:noFill/>
            <a:miter lim="400000"/>
          </a:ln>
          <a:effectLst/>
        </p:spPr>
        <p:txBody>
          <a:bodyPr wrap="square" lIns="406756" tIns="406756" rIns="406756" bIns="406756" numCol="1" anchor="ctr">
            <a:noAutofit/>
          </a:bodyPr>
          <a:lstStyle>
            <a:lvl1pPr algn="ctr" defTabSz="457200">
              <a:defRPr sz="3500">
                <a:solidFill>
                  <a:srgbClr val="FFFFFF"/>
                </a:solidFill>
                <a:latin typeface="FZLanTingHeiS-R-GB"/>
                <a:ea typeface="FZLanTingHeiS-R-GB"/>
                <a:cs typeface="FZLanTingHeiS-R-GB"/>
                <a:sym typeface="FZLanTingHeiS-R-GB"/>
              </a:defRPr>
            </a:lvl1pPr>
          </a:lstStyle>
          <a:p>
            <a:pPr defTabSz="1280160" fontAlgn="ctr">
              <a:defRPr/>
            </a:pPr>
            <a:r>
              <a:rPr sz="336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3</a:t>
            </a:r>
            <a:r>
              <a:rPr lang="en-US" sz="336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00</a:t>
            </a:r>
            <a:r>
              <a:rPr sz="336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0</a:t>
            </a:r>
            <a:endParaRPr sz="336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400" name="成组"/>
          <p:cNvGrpSpPr/>
          <p:nvPr/>
        </p:nvGrpSpPr>
        <p:grpSpPr>
          <a:xfrm>
            <a:off x="3138609" y="13653137"/>
            <a:ext cx="3851831" cy="1293841"/>
            <a:chOff x="0" y="0"/>
            <a:chExt cx="3987020" cy="1218290"/>
          </a:xfrm>
        </p:grpSpPr>
        <p:sp>
          <p:nvSpPr>
            <p:cNvPr id="401" name="椭圆形"/>
            <p:cNvSpPr/>
            <p:nvPr/>
          </p:nvSpPr>
          <p:spPr>
            <a:xfrm>
              <a:off x="25" y="-1"/>
              <a:ext cx="3986996" cy="1003197"/>
            </a:xfrm>
            <a:prstGeom prst="ellipse">
              <a:avLst/>
            </a:prstGeom>
            <a:gradFill flip="none" rotWithShape="1">
              <a:gsLst>
                <a:gs pos="0">
                  <a:srgbClr val="94A1B8">
                    <a:alpha val="0"/>
                  </a:srgbClr>
                </a:gs>
                <a:gs pos="37528">
                  <a:srgbClr val="94A1B8">
                    <a:alpha val="8464"/>
                  </a:srgbClr>
                </a:gs>
                <a:gs pos="100000">
                  <a:srgbClr val="94A1B8">
                    <a:alpha val="43370"/>
                  </a:srgbClr>
                </a:gs>
              </a:gsLst>
              <a:lin ang="5400000" scaled="0"/>
            </a:gradFill>
            <a:ln w="25400" cap="flat">
              <a:noFill/>
              <a:miter lim="400000"/>
            </a:ln>
            <a:effectLst/>
          </p:spPr>
          <p:txBody>
            <a:bodyPr wrap="square" lIns="142240" tIns="142240" rIns="142240" bIns="142240" numCol="1" anchor="ctr">
              <a:noAutofit/>
            </a:bodyPr>
            <a:lstStyle/>
            <a:p>
              <a:pPr defTabSz="2311400" fontAlgn="ctr">
                <a:defRPr sz="3000" b="1">
                  <a:latin typeface="Huawei Sans"/>
                  <a:ea typeface="Huawei Sans"/>
                  <a:cs typeface="Huawei Sans"/>
                  <a:sym typeface="Huawei Sans"/>
                </a:defRPr>
              </a:pPr>
              <a:endParaRPr sz="784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Huawei Sans"/>
              </a:endParaRPr>
            </a:p>
          </p:txBody>
        </p:sp>
        <p:sp>
          <p:nvSpPr>
            <p:cNvPr id="402" name="形状"/>
            <p:cNvSpPr/>
            <p:nvPr/>
          </p:nvSpPr>
          <p:spPr>
            <a:xfrm>
              <a:off x="0" y="376119"/>
              <a:ext cx="3987007" cy="8421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413" extrusionOk="0">
                  <a:moveTo>
                    <a:pt x="0" y="0"/>
                  </a:moveTo>
                  <a:lnTo>
                    <a:pt x="0" y="2934"/>
                  </a:lnTo>
                  <a:cubicBezTo>
                    <a:pt x="0" y="2443"/>
                    <a:pt x="36" y="1955"/>
                    <a:pt x="88" y="1467"/>
                  </a:cubicBezTo>
                  <a:cubicBezTo>
                    <a:pt x="74" y="1361"/>
                    <a:pt x="58" y="1253"/>
                    <a:pt x="49" y="1146"/>
                  </a:cubicBezTo>
                  <a:cubicBezTo>
                    <a:pt x="17" y="765"/>
                    <a:pt x="0" y="382"/>
                    <a:pt x="0" y="0"/>
                  </a:cubicBezTo>
                  <a:close/>
                  <a:moveTo>
                    <a:pt x="0" y="2934"/>
                  </a:moveTo>
                  <a:lnTo>
                    <a:pt x="0" y="8288"/>
                  </a:lnTo>
                  <a:lnTo>
                    <a:pt x="2" y="8288"/>
                  </a:lnTo>
                  <a:cubicBezTo>
                    <a:pt x="2" y="8344"/>
                    <a:pt x="10" y="8398"/>
                    <a:pt x="11" y="8454"/>
                  </a:cubicBezTo>
                  <a:cubicBezTo>
                    <a:pt x="15" y="8697"/>
                    <a:pt x="25" y="8944"/>
                    <a:pt x="43" y="9187"/>
                  </a:cubicBezTo>
                  <a:cubicBezTo>
                    <a:pt x="55" y="9355"/>
                    <a:pt x="68" y="9523"/>
                    <a:pt x="86" y="9691"/>
                  </a:cubicBezTo>
                  <a:cubicBezTo>
                    <a:pt x="92" y="9750"/>
                    <a:pt x="102" y="9806"/>
                    <a:pt x="110" y="9865"/>
                  </a:cubicBezTo>
                  <a:cubicBezTo>
                    <a:pt x="165" y="10334"/>
                    <a:pt x="246" y="10799"/>
                    <a:pt x="350" y="11259"/>
                  </a:cubicBezTo>
                  <a:cubicBezTo>
                    <a:pt x="813" y="13305"/>
                    <a:pt x="1741" y="15252"/>
                    <a:pt x="3163" y="16852"/>
                  </a:cubicBezTo>
                  <a:cubicBezTo>
                    <a:pt x="7380" y="21600"/>
                    <a:pt x="14220" y="21600"/>
                    <a:pt x="18437" y="16852"/>
                  </a:cubicBezTo>
                  <a:cubicBezTo>
                    <a:pt x="19859" y="15252"/>
                    <a:pt x="20787" y="13305"/>
                    <a:pt x="21250" y="11259"/>
                  </a:cubicBezTo>
                  <a:cubicBezTo>
                    <a:pt x="21354" y="10799"/>
                    <a:pt x="21435" y="10334"/>
                    <a:pt x="21490" y="9865"/>
                  </a:cubicBezTo>
                  <a:cubicBezTo>
                    <a:pt x="21498" y="9806"/>
                    <a:pt x="21508" y="9750"/>
                    <a:pt x="21514" y="9691"/>
                  </a:cubicBezTo>
                  <a:cubicBezTo>
                    <a:pt x="21532" y="9523"/>
                    <a:pt x="21545" y="9355"/>
                    <a:pt x="21557" y="9187"/>
                  </a:cubicBezTo>
                  <a:cubicBezTo>
                    <a:pt x="21575" y="8944"/>
                    <a:pt x="21585" y="8697"/>
                    <a:pt x="21589" y="8454"/>
                  </a:cubicBezTo>
                  <a:cubicBezTo>
                    <a:pt x="21590" y="8398"/>
                    <a:pt x="21598" y="8344"/>
                    <a:pt x="21598" y="8288"/>
                  </a:cubicBezTo>
                  <a:lnTo>
                    <a:pt x="21600" y="8288"/>
                  </a:lnTo>
                  <a:lnTo>
                    <a:pt x="21600" y="2934"/>
                  </a:lnTo>
                  <a:cubicBezTo>
                    <a:pt x="21600" y="6045"/>
                    <a:pt x="20546" y="9160"/>
                    <a:pt x="18437" y="11534"/>
                  </a:cubicBezTo>
                  <a:cubicBezTo>
                    <a:pt x="14220" y="16282"/>
                    <a:pt x="7380" y="16282"/>
                    <a:pt x="3163" y="11534"/>
                  </a:cubicBezTo>
                  <a:cubicBezTo>
                    <a:pt x="1054" y="9160"/>
                    <a:pt x="0" y="6045"/>
                    <a:pt x="0" y="2934"/>
                  </a:cubicBezTo>
                  <a:close/>
                  <a:moveTo>
                    <a:pt x="21600" y="2934"/>
                  </a:moveTo>
                  <a:lnTo>
                    <a:pt x="21600" y="0"/>
                  </a:lnTo>
                  <a:cubicBezTo>
                    <a:pt x="21600" y="382"/>
                    <a:pt x="21583" y="765"/>
                    <a:pt x="21551" y="1146"/>
                  </a:cubicBezTo>
                  <a:cubicBezTo>
                    <a:pt x="21541" y="1253"/>
                    <a:pt x="21526" y="1361"/>
                    <a:pt x="21512" y="1467"/>
                  </a:cubicBezTo>
                  <a:cubicBezTo>
                    <a:pt x="21564" y="1955"/>
                    <a:pt x="21600" y="2443"/>
                    <a:pt x="21600" y="293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2737F">
                    <a:alpha val="13598"/>
                  </a:srgbClr>
                </a:gs>
                <a:gs pos="51033">
                  <a:srgbClr val="72737F">
                    <a:alpha val="33669"/>
                  </a:srgbClr>
                </a:gs>
                <a:gs pos="100000">
                  <a:srgbClr val="72737F">
                    <a:alpha val="13561"/>
                  </a:srgbClr>
                </a:gs>
              </a:gsLst>
              <a:lin ang="0" scaled="0"/>
            </a:gradFill>
            <a:ln w="25400" cap="flat">
              <a:noFill/>
              <a:miter lim="400000"/>
            </a:ln>
            <a:effectLst/>
          </p:spPr>
          <p:txBody>
            <a:bodyPr wrap="square" lIns="142240" tIns="142240" rIns="142240" bIns="142240" numCol="1" anchor="ctr">
              <a:noAutofit/>
            </a:bodyPr>
            <a:lstStyle/>
            <a:p>
              <a:pPr defTabSz="2311400" fontAlgn="ctr">
                <a:defRPr sz="3000" b="1">
                  <a:latin typeface="Huawei Sans"/>
                  <a:ea typeface="Huawei Sans"/>
                  <a:cs typeface="Huawei Sans"/>
                  <a:sym typeface="Huawei Sans"/>
                </a:defRPr>
              </a:pPr>
              <a:endParaRPr sz="784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Huawei Sans"/>
              </a:endParaRPr>
            </a:p>
          </p:txBody>
        </p:sp>
      </p:grpSp>
      <p:grpSp>
        <p:nvGrpSpPr>
          <p:cNvPr id="403" name="组合 402"/>
          <p:cNvGrpSpPr/>
          <p:nvPr/>
        </p:nvGrpSpPr>
        <p:grpSpPr>
          <a:xfrm>
            <a:off x="3913476" y="15602895"/>
            <a:ext cx="2302124" cy="2202962"/>
            <a:chOff x="1159645" y="4913849"/>
            <a:chExt cx="822187" cy="786772"/>
          </a:xfrm>
        </p:grpSpPr>
        <p:grpSp>
          <p:nvGrpSpPr>
            <p:cNvPr id="404" name="成组"/>
            <p:cNvGrpSpPr/>
            <p:nvPr/>
          </p:nvGrpSpPr>
          <p:grpSpPr>
            <a:xfrm>
              <a:off x="1159645" y="5397167"/>
              <a:ext cx="822187" cy="303454"/>
              <a:chOff x="0" y="0"/>
              <a:chExt cx="2382920" cy="800056"/>
            </a:xfrm>
          </p:grpSpPr>
          <p:sp>
            <p:nvSpPr>
              <p:cNvPr id="406" name="椭圆形"/>
              <p:cNvSpPr/>
              <p:nvPr/>
            </p:nvSpPr>
            <p:spPr>
              <a:xfrm>
                <a:off x="15" y="-1"/>
                <a:ext cx="2382906" cy="625721"/>
              </a:xfrm>
              <a:prstGeom prst="ellipse">
                <a:avLst/>
              </a:prstGeom>
              <a:gradFill flip="none" rotWithShape="1">
                <a:gsLst>
                  <a:gs pos="0">
                    <a:srgbClr val="94A1B8">
                      <a:alpha val="0"/>
                    </a:srgbClr>
                  </a:gs>
                  <a:gs pos="37528">
                    <a:srgbClr val="94A1B8">
                      <a:alpha val="8464"/>
                    </a:srgbClr>
                  </a:gs>
                  <a:gs pos="100000">
                    <a:srgbClr val="94A1B8">
                      <a:alpha val="43370"/>
                    </a:srgbClr>
                  </a:gs>
                </a:gsLst>
                <a:lin ang="5400000" scaled="0"/>
              </a:gradFill>
              <a:ln w="25400" cap="flat">
                <a:noFill/>
                <a:miter lim="400000"/>
              </a:ln>
              <a:effectLst/>
            </p:spPr>
            <p:txBody>
              <a:bodyPr wrap="square" lIns="142240" tIns="142240" rIns="142240" bIns="142240" numCol="1" anchor="ctr">
                <a:noAutofit/>
              </a:bodyPr>
              <a:lstStyle/>
              <a:p>
                <a:pPr defTabSz="2311400" fontAlgn="ctr">
                  <a:defRPr sz="3000" b="1">
                    <a:latin typeface="Huawei Sans"/>
                    <a:ea typeface="Huawei Sans"/>
                    <a:cs typeface="Huawei Sans"/>
                    <a:sym typeface="Huawei Sans"/>
                  </a:defRPr>
                </a:pPr>
                <a:endParaRPr sz="784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Huawei Sans"/>
                </a:endParaRPr>
              </a:p>
            </p:txBody>
          </p:sp>
          <p:sp>
            <p:nvSpPr>
              <p:cNvPr id="407" name="形状"/>
              <p:cNvSpPr/>
              <p:nvPr/>
            </p:nvSpPr>
            <p:spPr>
              <a:xfrm>
                <a:off x="0" y="274637"/>
                <a:ext cx="2382838" cy="5254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413" extrusionOk="0">
                    <a:moveTo>
                      <a:pt x="0" y="0"/>
                    </a:moveTo>
                    <a:lnTo>
                      <a:pt x="0" y="1480"/>
                    </a:lnTo>
                    <a:cubicBezTo>
                      <a:pt x="0" y="1231"/>
                      <a:pt x="19" y="989"/>
                      <a:pt x="32" y="740"/>
                    </a:cubicBezTo>
                    <a:cubicBezTo>
                      <a:pt x="19" y="496"/>
                      <a:pt x="0" y="245"/>
                      <a:pt x="0" y="0"/>
                    </a:cubicBezTo>
                    <a:close/>
                    <a:moveTo>
                      <a:pt x="0" y="1480"/>
                    </a:moveTo>
                    <a:lnTo>
                      <a:pt x="0" y="8296"/>
                    </a:lnTo>
                    <a:lnTo>
                      <a:pt x="4" y="8296"/>
                    </a:lnTo>
                    <a:cubicBezTo>
                      <a:pt x="4" y="8351"/>
                      <a:pt x="10" y="8409"/>
                      <a:pt x="11" y="8465"/>
                    </a:cubicBezTo>
                    <a:cubicBezTo>
                      <a:pt x="15" y="8709"/>
                      <a:pt x="26" y="8947"/>
                      <a:pt x="43" y="9190"/>
                    </a:cubicBezTo>
                    <a:cubicBezTo>
                      <a:pt x="55" y="9358"/>
                      <a:pt x="69" y="9531"/>
                      <a:pt x="86" y="9699"/>
                    </a:cubicBezTo>
                    <a:cubicBezTo>
                      <a:pt x="93" y="9758"/>
                      <a:pt x="101" y="9809"/>
                      <a:pt x="108" y="9868"/>
                    </a:cubicBezTo>
                    <a:cubicBezTo>
                      <a:pt x="164" y="10337"/>
                      <a:pt x="245" y="10796"/>
                      <a:pt x="349" y="11256"/>
                    </a:cubicBezTo>
                    <a:cubicBezTo>
                      <a:pt x="812" y="13301"/>
                      <a:pt x="1741" y="15253"/>
                      <a:pt x="3162" y="16853"/>
                    </a:cubicBezTo>
                    <a:cubicBezTo>
                      <a:pt x="7380" y="21600"/>
                      <a:pt x="14220" y="21600"/>
                      <a:pt x="18438" y="16853"/>
                    </a:cubicBezTo>
                    <a:cubicBezTo>
                      <a:pt x="19859" y="15253"/>
                      <a:pt x="20788" y="13301"/>
                      <a:pt x="21251" y="11256"/>
                    </a:cubicBezTo>
                    <a:cubicBezTo>
                      <a:pt x="21355" y="10796"/>
                      <a:pt x="21436" y="10337"/>
                      <a:pt x="21492" y="9868"/>
                    </a:cubicBezTo>
                    <a:cubicBezTo>
                      <a:pt x="21499" y="9809"/>
                      <a:pt x="21507" y="9758"/>
                      <a:pt x="21514" y="9699"/>
                    </a:cubicBezTo>
                    <a:cubicBezTo>
                      <a:pt x="21531" y="9531"/>
                      <a:pt x="21545" y="9358"/>
                      <a:pt x="21557" y="9190"/>
                    </a:cubicBezTo>
                    <a:cubicBezTo>
                      <a:pt x="21574" y="8947"/>
                      <a:pt x="21585" y="8709"/>
                      <a:pt x="21589" y="8465"/>
                    </a:cubicBezTo>
                    <a:cubicBezTo>
                      <a:pt x="21590" y="8409"/>
                      <a:pt x="21600" y="8351"/>
                      <a:pt x="21600" y="8296"/>
                    </a:cubicBezTo>
                    <a:lnTo>
                      <a:pt x="21600" y="1480"/>
                    </a:lnTo>
                    <a:cubicBezTo>
                      <a:pt x="21600" y="4591"/>
                      <a:pt x="20547" y="7711"/>
                      <a:pt x="18438" y="10084"/>
                    </a:cubicBezTo>
                    <a:cubicBezTo>
                      <a:pt x="14220" y="14831"/>
                      <a:pt x="7380" y="14831"/>
                      <a:pt x="3162" y="10084"/>
                    </a:cubicBezTo>
                    <a:cubicBezTo>
                      <a:pt x="1053" y="7711"/>
                      <a:pt x="0" y="4591"/>
                      <a:pt x="0" y="1480"/>
                    </a:cubicBezTo>
                    <a:close/>
                    <a:moveTo>
                      <a:pt x="21600" y="1480"/>
                    </a:moveTo>
                    <a:lnTo>
                      <a:pt x="21600" y="0"/>
                    </a:lnTo>
                    <a:cubicBezTo>
                      <a:pt x="21600" y="245"/>
                      <a:pt x="21581" y="496"/>
                      <a:pt x="21568" y="740"/>
                    </a:cubicBezTo>
                    <a:cubicBezTo>
                      <a:pt x="21581" y="989"/>
                      <a:pt x="21600" y="1231"/>
                      <a:pt x="21600" y="148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72737F">
                      <a:alpha val="13598"/>
                    </a:srgbClr>
                  </a:gs>
                  <a:gs pos="51033">
                    <a:srgbClr val="72737F">
                      <a:alpha val="33669"/>
                    </a:srgbClr>
                  </a:gs>
                  <a:gs pos="100000">
                    <a:srgbClr val="72737F">
                      <a:alpha val="13561"/>
                    </a:srgbClr>
                  </a:gs>
                </a:gsLst>
                <a:lin ang="0" scaled="0"/>
              </a:gradFill>
              <a:ln w="25400" cap="flat">
                <a:noFill/>
                <a:miter lim="400000"/>
              </a:ln>
              <a:effectLst/>
            </p:spPr>
            <p:txBody>
              <a:bodyPr wrap="square" lIns="142240" tIns="142240" rIns="142240" bIns="142240" numCol="1" anchor="ctr">
                <a:noAutofit/>
              </a:bodyPr>
              <a:lstStyle/>
              <a:p>
                <a:pPr defTabSz="2311400" fontAlgn="ctr">
                  <a:defRPr sz="3000" b="1">
                    <a:latin typeface="Huawei Sans"/>
                    <a:ea typeface="Huawei Sans"/>
                    <a:cs typeface="Huawei Sans"/>
                    <a:sym typeface="Huawei Sans"/>
                  </a:defRPr>
                </a:pPr>
                <a:endParaRPr sz="784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Huawei Sans"/>
                </a:endParaRPr>
              </a:p>
            </p:txBody>
          </p:sp>
        </p:grpSp>
        <p:sp>
          <p:nvSpPr>
            <p:cNvPr id="405" name="形状"/>
            <p:cNvSpPr/>
            <p:nvPr/>
          </p:nvSpPr>
          <p:spPr>
            <a:xfrm>
              <a:off x="1192235" y="4913849"/>
              <a:ext cx="757006" cy="5786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4" y="0"/>
                  </a:moveTo>
                  <a:lnTo>
                    <a:pt x="7765" y="4155"/>
                  </a:lnTo>
                  <a:lnTo>
                    <a:pt x="9387" y="4148"/>
                  </a:lnTo>
                  <a:cubicBezTo>
                    <a:pt x="9281" y="6584"/>
                    <a:pt x="8998" y="8568"/>
                    <a:pt x="8127" y="11220"/>
                  </a:cubicBezTo>
                  <a:cubicBezTo>
                    <a:pt x="7660" y="12642"/>
                    <a:pt x="7057" y="14016"/>
                    <a:pt x="6296" y="15277"/>
                  </a:cubicBezTo>
                  <a:cubicBezTo>
                    <a:pt x="4793" y="17766"/>
                    <a:pt x="2642" y="19922"/>
                    <a:pt x="0" y="21577"/>
                  </a:cubicBezTo>
                  <a:lnTo>
                    <a:pt x="10790" y="21600"/>
                  </a:lnTo>
                  <a:lnTo>
                    <a:pt x="10810" y="21600"/>
                  </a:lnTo>
                  <a:lnTo>
                    <a:pt x="21600" y="21577"/>
                  </a:lnTo>
                  <a:cubicBezTo>
                    <a:pt x="18957" y="19923"/>
                    <a:pt x="16806" y="17766"/>
                    <a:pt x="15304" y="15277"/>
                  </a:cubicBezTo>
                  <a:cubicBezTo>
                    <a:pt x="14543" y="14015"/>
                    <a:pt x="13942" y="12642"/>
                    <a:pt x="13475" y="11220"/>
                  </a:cubicBezTo>
                  <a:cubicBezTo>
                    <a:pt x="12604" y="8568"/>
                    <a:pt x="12319" y="6584"/>
                    <a:pt x="12213" y="4148"/>
                  </a:cubicBezTo>
                  <a:lnTo>
                    <a:pt x="13835" y="4155"/>
                  </a:lnTo>
                  <a:lnTo>
                    <a:pt x="10806" y="0"/>
                  </a:lnTo>
                  <a:lnTo>
                    <a:pt x="10801" y="10"/>
                  </a:lnTo>
                  <a:lnTo>
                    <a:pt x="10794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939BA6">
                    <a:alpha val="0"/>
                  </a:srgbClr>
                </a:gs>
                <a:gs pos="36838">
                  <a:srgbClr val="939BA6">
                    <a:alpha val="33324"/>
                  </a:srgbClr>
                </a:gs>
                <a:gs pos="100000">
                  <a:srgbClr val="EAF3FF">
                    <a:alpha val="59628"/>
                  </a:srgbClr>
                </a:gs>
              </a:gsLst>
              <a:lin ang="16200000" scaled="0"/>
            </a:gradFill>
            <a:ln w="25400" cap="flat">
              <a:noFill/>
              <a:miter lim="400000"/>
            </a:ln>
            <a:effectLst/>
          </p:spPr>
          <p:txBody>
            <a:bodyPr wrap="square" lIns="89261" tIns="89261" rIns="89261" bIns="89261" numCol="1" anchor="ctr">
              <a:noAutofit/>
            </a:bodyPr>
            <a:lstStyle/>
            <a:p>
              <a:pPr defTabSz="4916170" fontAlgn="ctr">
                <a:defRPr sz="3400">
                  <a:solidFill>
                    <a:srgbClr val="666666"/>
                  </a:solidFill>
                  <a:latin typeface="FZLanTingHeiS-DB-GB"/>
                  <a:ea typeface="FZLanTingHeiS-DB-GB"/>
                  <a:cs typeface="FZLanTingHeiS-DB-GB"/>
                  <a:sym typeface="FZLanTingHeiS-DB-GB"/>
                </a:defRPr>
              </a:pPr>
              <a:endParaRPr sz="560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FZLanTingHeiS-DB-GB"/>
              </a:endParaRPr>
            </a:p>
          </p:txBody>
        </p:sp>
      </p:grpSp>
      <p:sp>
        <p:nvSpPr>
          <p:cNvPr id="408" name="社区企业数"/>
          <p:cNvSpPr txBox="1"/>
          <p:nvPr/>
        </p:nvSpPr>
        <p:spPr>
          <a:xfrm>
            <a:off x="2592720" y="11585957"/>
            <a:ext cx="4798108" cy="1631627"/>
          </a:xfrm>
          <a:prstGeom prst="rect">
            <a:avLst/>
          </a:prstGeom>
          <a:noFill/>
          <a:ln w="38100" cap="flat">
            <a:noFill/>
            <a:miter lim="400000"/>
          </a:ln>
          <a:effectLst/>
        </p:spPr>
        <p:txBody>
          <a:bodyPr wrap="square" lIns="142240" tIns="142240" rIns="142240" bIns="142240" numCol="1" anchor="ctr">
            <a:noAutofit/>
          </a:bodyPr>
          <a:lstStyle>
            <a:lvl1pPr algn="ctr" defTabSz="162560">
              <a:lnSpc>
                <a:spcPct val="120000"/>
              </a:lnSpc>
              <a:defRPr sz="3500">
                <a:solidFill>
                  <a:srgbClr val="FFFFFF"/>
                </a:solidFill>
                <a:latin typeface="FZLanTingHeiS-R-GB"/>
                <a:ea typeface="FZLanTingHeiS-R-GB"/>
                <a:cs typeface="FZLanTingHeiS-R-GB"/>
                <a:sym typeface="FZLanTingHeiS-R-GB"/>
              </a:defRPr>
            </a:lvl1pPr>
          </a:lstStyle>
          <a:p>
            <a:pPr defTabSz="455295" fontAlgn="ctr">
              <a:defRPr/>
            </a:pPr>
            <a:r>
              <a:rPr lang="zh-CN" altLang="en-US" sz="336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服务数量</a:t>
            </a:r>
            <a:endParaRPr lang="en-US" altLang="zh-CN" sz="336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defTabSz="455295" fontAlgn="ctr">
              <a:defRPr/>
            </a:pPr>
            <a:r>
              <a:rPr lang="en-US" altLang="zh-CN" sz="308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5x</a:t>
            </a:r>
            <a:endParaRPr sz="308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09" name="2020"/>
          <p:cNvSpPr txBox="1"/>
          <p:nvPr/>
        </p:nvSpPr>
        <p:spPr>
          <a:xfrm>
            <a:off x="1345435" y="16573453"/>
            <a:ext cx="1594102" cy="804322"/>
          </a:xfrm>
          <a:prstGeom prst="rect">
            <a:avLst/>
          </a:prstGeom>
          <a:noFill/>
          <a:ln w="38100" cap="flat">
            <a:noFill/>
            <a:miter lim="400000"/>
          </a:ln>
          <a:effectLst/>
        </p:spPr>
        <p:txBody>
          <a:bodyPr wrap="square" lIns="142240" tIns="142240" rIns="142240" bIns="142240" numCol="1" anchor="ctr">
            <a:noAutofit/>
          </a:bodyPr>
          <a:lstStyle>
            <a:lvl1pPr algn="ctr" defTabSz="494030">
              <a:lnSpc>
                <a:spcPct val="150000"/>
              </a:lnSpc>
              <a:defRPr sz="2000">
                <a:solidFill>
                  <a:srgbClr val="FFFFFF"/>
                </a:solidFill>
                <a:latin typeface="FZLanTingHeiS-R-GB"/>
                <a:ea typeface="FZLanTingHeiS-R-GB"/>
                <a:cs typeface="FZLanTingHeiS-R-GB"/>
                <a:sym typeface="FZLanTingHeiS-R-GB"/>
              </a:defRPr>
            </a:lvl1pPr>
          </a:lstStyle>
          <a:p>
            <a:pPr defTabSz="1383030" fontAlgn="ctr">
              <a:defRPr/>
            </a:pPr>
            <a:r>
              <a:rPr sz="308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2020</a:t>
            </a:r>
            <a:endParaRPr sz="308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10" name="2022"/>
          <p:cNvSpPr txBox="1"/>
          <p:nvPr/>
        </p:nvSpPr>
        <p:spPr>
          <a:xfrm>
            <a:off x="1338228" y="13712747"/>
            <a:ext cx="1511983" cy="804322"/>
          </a:xfrm>
          <a:prstGeom prst="rect">
            <a:avLst/>
          </a:prstGeom>
          <a:noFill/>
          <a:ln w="38100" cap="flat">
            <a:noFill/>
            <a:miter lim="400000"/>
          </a:ln>
          <a:effectLst/>
        </p:spPr>
        <p:txBody>
          <a:bodyPr wrap="square" lIns="142240" tIns="142240" rIns="142240" bIns="142240" numCol="1" anchor="ctr">
            <a:noAutofit/>
          </a:bodyPr>
          <a:lstStyle>
            <a:lvl1pPr algn="ctr" defTabSz="494030">
              <a:lnSpc>
                <a:spcPct val="150000"/>
              </a:lnSpc>
              <a:defRPr sz="2000">
                <a:solidFill>
                  <a:srgbClr val="FFFFFF"/>
                </a:solidFill>
                <a:latin typeface="FZLanTingHeiS-R-GB"/>
                <a:ea typeface="FZLanTingHeiS-R-GB"/>
                <a:cs typeface="FZLanTingHeiS-R-GB"/>
                <a:sym typeface="FZLanTingHeiS-R-GB"/>
              </a:defRPr>
            </a:lvl1pPr>
          </a:lstStyle>
          <a:p>
            <a:pPr defTabSz="1383030" fontAlgn="ctr">
              <a:defRPr/>
            </a:pPr>
            <a:r>
              <a:rPr sz="308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202</a:t>
            </a:r>
            <a:r>
              <a:rPr lang="en-US" sz="308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4</a:t>
            </a:r>
            <a:endParaRPr sz="308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12" name="60"/>
          <p:cNvSpPr txBox="1"/>
          <p:nvPr/>
        </p:nvSpPr>
        <p:spPr>
          <a:xfrm>
            <a:off x="4402440" y="16305450"/>
            <a:ext cx="1324162" cy="1338520"/>
          </a:xfrm>
          <a:prstGeom prst="rect">
            <a:avLst/>
          </a:prstGeom>
          <a:noFill/>
          <a:ln w="38100" cap="flat">
            <a:noFill/>
            <a:miter lim="400000"/>
          </a:ln>
          <a:effectLst/>
        </p:spPr>
        <p:txBody>
          <a:bodyPr wrap="square" lIns="406756" tIns="406756" rIns="406756" bIns="406756" numCol="1" anchor="ctr">
            <a:noAutofit/>
          </a:bodyPr>
          <a:lstStyle>
            <a:lvl1pPr algn="ctr" defTabSz="457200">
              <a:defRPr sz="3500">
                <a:solidFill>
                  <a:srgbClr val="FFFFFF"/>
                </a:solidFill>
                <a:latin typeface="FZLanTingHeiS-R-GB"/>
                <a:ea typeface="FZLanTingHeiS-R-GB"/>
                <a:cs typeface="FZLanTingHeiS-R-GB"/>
                <a:sym typeface="FZLanTingHeiS-R-GB"/>
              </a:defRPr>
            </a:lvl1pPr>
          </a:lstStyle>
          <a:p>
            <a:pPr defTabSz="1280160" fontAlgn="ctr">
              <a:defRPr/>
            </a:pPr>
            <a:r>
              <a:rPr sz="336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6</a:t>
            </a:r>
            <a:r>
              <a:rPr lang="en-US" sz="336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0</a:t>
            </a:r>
            <a:endParaRPr sz="336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414" name="成组"/>
          <p:cNvGrpSpPr/>
          <p:nvPr/>
        </p:nvGrpSpPr>
        <p:grpSpPr>
          <a:xfrm>
            <a:off x="12858562" y="13625308"/>
            <a:ext cx="3851831" cy="1293841"/>
            <a:chOff x="0" y="0"/>
            <a:chExt cx="3987020" cy="1218290"/>
          </a:xfrm>
        </p:grpSpPr>
        <p:sp>
          <p:nvSpPr>
            <p:cNvPr id="415" name="椭圆形"/>
            <p:cNvSpPr/>
            <p:nvPr/>
          </p:nvSpPr>
          <p:spPr>
            <a:xfrm>
              <a:off x="25" y="-1"/>
              <a:ext cx="3986996" cy="1003197"/>
            </a:xfrm>
            <a:prstGeom prst="ellipse">
              <a:avLst/>
            </a:prstGeom>
            <a:gradFill flip="none" rotWithShape="1">
              <a:gsLst>
                <a:gs pos="0">
                  <a:srgbClr val="94A1B8">
                    <a:alpha val="0"/>
                  </a:srgbClr>
                </a:gs>
                <a:gs pos="37528">
                  <a:srgbClr val="94A1B8">
                    <a:alpha val="8464"/>
                  </a:srgbClr>
                </a:gs>
                <a:gs pos="100000">
                  <a:srgbClr val="94A1B8">
                    <a:alpha val="43370"/>
                  </a:srgbClr>
                </a:gs>
              </a:gsLst>
              <a:lin ang="5400000" scaled="0"/>
            </a:gradFill>
            <a:ln w="25400" cap="flat">
              <a:noFill/>
              <a:miter lim="400000"/>
            </a:ln>
            <a:effectLst/>
          </p:spPr>
          <p:txBody>
            <a:bodyPr wrap="square" lIns="142240" tIns="142240" rIns="142240" bIns="142240" numCol="1" anchor="ctr">
              <a:noAutofit/>
            </a:bodyPr>
            <a:lstStyle/>
            <a:p>
              <a:pPr defTabSz="2311400" fontAlgn="ctr">
                <a:defRPr sz="3000" b="1">
                  <a:latin typeface="Huawei Sans"/>
                  <a:ea typeface="Huawei Sans"/>
                  <a:cs typeface="Huawei Sans"/>
                  <a:sym typeface="Huawei Sans"/>
                </a:defRPr>
              </a:pPr>
              <a:endParaRPr sz="784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Huawei Sans"/>
              </a:endParaRPr>
            </a:p>
          </p:txBody>
        </p:sp>
        <p:sp>
          <p:nvSpPr>
            <p:cNvPr id="416" name="形状"/>
            <p:cNvSpPr/>
            <p:nvPr/>
          </p:nvSpPr>
          <p:spPr>
            <a:xfrm>
              <a:off x="0" y="376119"/>
              <a:ext cx="3987007" cy="8421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413" extrusionOk="0">
                  <a:moveTo>
                    <a:pt x="0" y="0"/>
                  </a:moveTo>
                  <a:lnTo>
                    <a:pt x="0" y="2934"/>
                  </a:lnTo>
                  <a:cubicBezTo>
                    <a:pt x="0" y="2443"/>
                    <a:pt x="36" y="1955"/>
                    <a:pt x="88" y="1467"/>
                  </a:cubicBezTo>
                  <a:cubicBezTo>
                    <a:pt x="74" y="1361"/>
                    <a:pt x="58" y="1253"/>
                    <a:pt x="49" y="1146"/>
                  </a:cubicBezTo>
                  <a:cubicBezTo>
                    <a:pt x="17" y="765"/>
                    <a:pt x="0" y="382"/>
                    <a:pt x="0" y="0"/>
                  </a:cubicBezTo>
                  <a:close/>
                  <a:moveTo>
                    <a:pt x="0" y="2934"/>
                  </a:moveTo>
                  <a:lnTo>
                    <a:pt x="0" y="8288"/>
                  </a:lnTo>
                  <a:lnTo>
                    <a:pt x="2" y="8288"/>
                  </a:lnTo>
                  <a:cubicBezTo>
                    <a:pt x="2" y="8344"/>
                    <a:pt x="10" y="8398"/>
                    <a:pt x="11" y="8454"/>
                  </a:cubicBezTo>
                  <a:cubicBezTo>
                    <a:pt x="15" y="8697"/>
                    <a:pt x="25" y="8944"/>
                    <a:pt x="43" y="9187"/>
                  </a:cubicBezTo>
                  <a:cubicBezTo>
                    <a:pt x="55" y="9355"/>
                    <a:pt x="68" y="9523"/>
                    <a:pt x="86" y="9691"/>
                  </a:cubicBezTo>
                  <a:cubicBezTo>
                    <a:pt x="92" y="9750"/>
                    <a:pt x="102" y="9806"/>
                    <a:pt x="110" y="9865"/>
                  </a:cubicBezTo>
                  <a:cubicBezTo>
                    <a:pt x="165" y="10334"/>
                    <a:pt x="246" y="10799"/>
                    <a:pt x="350" y="11259"/>
                  </a:cubicBezTo>
                  <a:cubicBezTo>
                    <a:pt x="813" y="13305"/>
                    <a:pt x="1741" y="15252"/>
                    <a:pt x="3163" y="16852"/>
                  </a:cubicBezTo>
                  <a:cubicBezTo>
                    <a:pt x="7380" y="21600"/>
                    <a:pt x="14220" y="21600"/>
                    <a:pt x="18437" y="16852"/>
                  </a:cubicBezTo>
                  <a:cubicBezTo>
                    <a:pt x="19859" y="15252"/>
                    <a:pt x="20787" y="13305"/>
                    <a:pt x="21250" y="11259"/>
                  </a:cubicBezTo>
                  <a:cubicBezTo>
                    <a:pt x="21354" y="10799"/>
                    <a:pt x="21435" y="10334"/>
                    <a:pt x="21490" y="9865"/>
                  </a:cubicBezTo>
                  <a:cubicBezTo>
                    <a:pt x="21498" y="9806"/>
                    <a:pt x="21508" y="9750"/>
                    <a:pt x="21514" y="9691"/>
                  </a:cubicBezTo>
                  <a:cubicBezTo>
                    <a:pt x="21532" y="9523"/>
                    <a:pt x="21545" y="9355"/>
                    <a:pt x="21557" y="9187"/>
                  </a:cubicBezTo>
                  <a:cubicBezTo>
                    <a:pt x="21575" y="8944"/>
                    <a:pt x="21585" y="8697"/>
                    <a:pt x="21589" y="8454"/>
                  </a:cubicBezTo>
                  <a:cubicBezTo>
                    <a:pt x="21590" y="8398"/>
                    <a:pt x="21598" y="8344"/>
                    <a:pt x="21598" y="8288"/>
                  </a:cubicBezTo>
                  <a:lnTo>
                    <a:pt x="21600" y="8288"/>
                  </a:lnTo>
                  <a:lnTo>
                    <a:pt x="21600" y="2934"/>
                  </a:lnTo>
                  <a:cubicBezTo>
                    <a:pt x="21600" y="6045"/>
                    <a:pt x="20546" y="9160"/>
                    <a:pt x="18437" y="11534"/>
                  </a:cubicBezTo>
                  <a:cubicBezTo>
                    <a:pt x="14220" y="16282"/>
                    <a:pt x="7380" y="16282"/>
                    <a:pt x="3163" y="11534"/>
                  </a:cubicBezTo>
                  <a:cubicBezTo>
                    <a:pt x="1054" y="9160"/>
                    <a:pt x="0" y="6045"/>
                    <a:pt x="0" y="2934"/>
                  </a:cubicBezTo>
                  <a:close/>
                  <a:moveTo>
                    <a:pt x="21600" y="2934"/>
                  </a:moveTo>
                  <a:lnTo>
                    <a:pt x="21600" y="0"/>
                  </a:lnTo>
                  <a:cubicBezTo>
                    <a:pt x="21600" y="382"/>
                    <a:pt x="21583" y="765"/>
                    <a:pt x="21551" y="1146"/>
                  </a:cubicBezTo>
                  <a:cubicBezTo>
                    <a:pt x="21541" y="1253"/>
                    <a:pt x="21526" y="1361"/>
                    <a:pt x="21512" y="1467"/>
                  </a:cubicBezTo>
                  <a:cubicBezTo>
                    <a:pt x="21564" y="1955"/>
                    <a:pt x="21600" y="2443"/>
                    <a:pt x="21600" y="293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2737F">
                    <a:alpha val="13598"/>
                  </a:srgbClr>
                </a:gs>
                <a:gs pos="51033">
                  <a:srgbClr val="72737F">
                    <a:alpha val="33669"/>
                  </a:srgbClr>
                </a:gs>
                <a:gs pos="100000">
                  <a:srgbClr val="72737F">
                    <a:alpha val="13561"/>
                  </a:srgbClr>
                </a:gs>
              </a:gsLst>
              <a:lin ang="0" scaled="0"/>
            </a:gradFill>
            <a:ln w="25400" cap="flat">
              <a:noFill/>
              <a:miter lim="400000"/>
            </a:ln>
            <a:effectLst/>
          </p:spPr>
          <p:txBody>
            <a:bodyPr wrap="square" lIns="142240" tIns="142240" rIns="142240" bIns="142240" numCol="1" anchor="ctr">
              <a:noAutofit/>
            </a:bodyPr>
            <a:lstStyle/>
            <a:p>
              <a:pPr defTabSz="2311400" fontAlgn="ctr">
                <a:defRPr sz="3000" b="1">
                  <a:latin typeface="Huawei Sans"/>
                  <a:ea typeface="Huawei Sans"/>
                  <a:cs typeface="Huawei Sans"/>
                  <a:sym typeface="Huawei Sans"/>
                </a:defRPr>
              </a:pPr>
              <a:endParaRPr sz="784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Huawei Sans"/>
              </a:endParaRPr>
            </a:p>
          </p:txBody>
        </p:sp>
      </p:grpSp>
      <p:sp>
        <p:nvSpPr>
          <p:cNvPr id="417" name="版本下载量"/>
          <p:cNvSpPr txBox="1"/>
          <p:nvPr/>
        </p:nvSpPr>
        <p:spPr>
          <a:xfrm>
            <a:off x="12449581" y="11585957"/>
            <a:ext cx="4524316" cy="1631627"/>
          </a:xfrm>
          <a:prstGeom prst="rect">
            <a:avLst/>
          </a:prstGeom>
          <a:noFill/>
          <a:ln w="38100" cap="flat">
            <a:noFill/>
            <a:miter lim="400000"/>
          </a:ln>
          <a:effectLst/>
        </p:spPr>
        <p:txBody>
          <a:bodyPr wrap="square" lIns="142240" tIns="142240" rIns="142240" bIns="142240" numCol="1" anchor="ctr">
            <a:noAutofit/>
          </a:bodyPr>
          <a:lstStyle>
            <a:lvl1pPr algn="ctr" defTabSz="162560">
              <a:lnSpc>
                <a:spcPct val="120000"/>
              </a:lnSpc>
              <a:defRPr sz="3500">
                <a:solidFill>
                  <a:srgbClr val="FFFFFF"/>
                </a:solidFill>
                <a:latin typeface="FZLanTingHeiS-R-GB"/>
                <a:ea typeface="FZLanTingHeiS-R-GB"/>
                <a:cs typeface="FZLanTingHeiS-R-GB"/>
                <a:sym typeface="FZLanTingHeiS-R-GB"/>
              </a:defRPr>
            </a:lvl1pPr>
          </a:lstStyle>
          <a:p>
            <a:pPr defTabSz="455295" fontAlgn="ctr">
              <a:defRPr/>
            </a:pPr>
            <a:r>
              <a:rPr lang="zh-CN" altLang="en-US" sz="336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访问量</a:t>
            </a:r>
            <a:endParaRPr lang="en-US" altLang="zh-CN" sz="336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defTabSz="455295" fontAlgn="ctr">
              <a:defRPr/>
            </a:pPr>
            <a:r>
              <a:rPr lang="en-US" altLang="zh-CN" sz="308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30x</a:t>
            </a:r>
            <a:endParaRPr sz="308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19" name="3.5万"/>
          <p:cNvSpPr txBox="1"/>
          <p:nvPr/>
        </p:nvSpPr>
        <p:spPr>
          <a:xfrm>
            <a:off x="13793533" y="16397923"/>
            <a:ext cx="2181446" cy="1338520"/>
          </a:xfrm>
          <a:prstGeom prst="rect">
            <a:avLst/>
          </a:prstGeom>
          <a:noFill/>
          <a:ln w="38100" cap="flat">
            <a:noFill/>
            <a:miter lim="400000"/>
          </a:ln>
          <a:effectLst/>
        </p:spPr>
        <p:txBody>
          <a:bodyPr wrap="square" lIns="406756" tIns="406756" rIns="406756" bIns="406756" numCol="1" anchor="ctr">
            <a:noAutofit/>
          </a:bodyPr>
          <a:lstStyle>
            <a:lvl1pPr algn="ctr" defTabSz="457200">
              <a:defRPr sz="3500">
                <a:solidFill>
                  <a:srgbClr val="FFFFFF"/>
                </a:solidFill>
                <a:latin typeface="FZLanTingHeiS-R-GB"/>
                <a:ea typeface="FZLanTingHeiS-R-GB"/>
                <a:cs typeface="FZLanTingHeiS-R-GB"/>
                <a:sym typeface="FZLanTingHeiS-R-GB"/>
              </a:defRPr>
            </a:lvl1pPr>
          </a:lstStyle>
          <a:p>
            <a:pPr defTabSz="1280160" fontAlgn="ctr">
              <a:defRPr/>
            </a:pPr>
            <a:r>
              <a:rPr sz="336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35</a:t>
            </a:r>
            <a:r>
              <a:rPr lang="en-US" altLang="zh-CN" sz="336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,000</a:t>
            </a:r>
            <a:endParaRPr sz="336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421" name="成组"/>
          <p:cNvGrpSpPr/>
          <p:nvPr/>
        </p:nvGrpSpPr>
        <p:grpSpPr>
          <a:xfrm>
            <a:off x="18461391" y="13632480"/>
            <a:ext cx="3851831" cy="1293841"/>
            <a:chOff x="0" y="0"/>
            <a:chExt cx="3987020" cy="1218290"/>
          </a:xfrm>
        </p:grpSpPr>
        <p:sp>
          <p:nvSpPr>
            <p:cNvPr id="422" name="椭圆形"/>
            <p:cNvSpPr/>
            <p:nvPr/>
          </p:nvSpPr>
          <p:spPr>
            <a:xfrm>
              <a:off x="25" y="-1"/>
              <a:ext cx="3986996" cy="1003197"/>
            </a:xfrm>
            <a:prstGeom prst="ellipse">
              <a:avLst/>
            </a:prstGeom>
            <a:gradFill flip="none" rotWithShape="1">
              <a:gsLst>
                <a:gs pos="0">
                  <a:srgbClr val="94A1B8">
                    <a:alpha val="0"/>
                  </a:srgbClr>
                </a:gs>
                <a:gs pos="37528">
                  <a:srgbClr val="94A1B8">
                    <a:alpha val="8464"/>
                  </a:srgbClr>
                </a:gs>
                <a:gs pos="100000">
                  <a:srgbClr val="94A1B8">
                    <a:alpha val="43370"/>
                  </a:srgbClr>
                </a:gs>
              </a:gsLst>
              <a:lin ang="5400000" scaled="0"/>
            </a:gradFill>
            <a:ln w="25400" cap="flat">
              <a:noFill/>
              <a:miter lim="400000"/>
            </a:ln>
            <a:effectLst/>
          </p:spPr>
          <p:txBody>
            <a:bodyPr wrap="square" lIns="142240" tIns="142240" rIns="142240" bIns="142240" numCol="1" anchor="ctr">
              <a:noAutofit/>
            </a:bodyPr>
            <a:lstStyle/>
            <a:p>
              <a:pPr defTabSz="2311400" fontAlgn="ctr">
                <a:defRPr sz="3000" b="1">
                  <a:latin typeface="Huawei Sans"/>
                  <a:ea typeface="Huawei Sans"/>
                  <a:cs typeface="Huawei Sans"/>
                  <a:sym typeface="Huawei Sans"/>
                </a:defRPr>
              </a:pPr>
              <a:endParaRPr sz="784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Huawei Sans"/>
              </a:endParaRPr>
            </a:p>
          </p:txBody>
        </p:sp>
        <p:sp>
          <p:nvSpPr>
            <p:cNvPr id="423" name="形状"/>
            <p:cNvSpPr/>
            <p:nvPr/>
          </p:nvSpPr>
          <p:spPr>
            <a:xfrm>
              <a:off x="0" y="376119"/>
              <a:ext cx="3987007" cy="8421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413" extrusionOk="0">
                  <a:moveTo>
                    <a:pt x="0" y="0"/>
                  </a:moveTo>
                  <a:lnTo>
                    <a:pt x="0" y="2934"/>
                  </a:lnTo>
                  <a:cubicBezTo>
                    <a:pt x="0" y="2443"/>
                    <a:pt x="36" y="1955"/>
                    <a:pt x="88" y="1467"/>
                  </a:cubicBezTo>
                  <a:cubicBezTo>
                    <a:pt x="74" y="1361"/>
                    <a:pt x="58" y="1253"/>
                    <a:pt x="49" y="1146"/>
                  </a:cubicBezTo>
                  <a:cubicBezTo>
                    <a:pt x="17" y="765"/>
                    <a:pt x="0" y="382"/>
                    <a:pt x="0" y="0"/>
                  </a:cubicBezTo>
                  <a:close/>
                  <a:moveTo>
                    <a:pt x="0" y="2934"/>
                  </a:moveTo>
                  <a:lnTo>
                    <a:pt x="0" y="8288"/>
                  </a:lnTo>
                  <a:lnTo>
                    <a:pt x="2" y="8288"/>
                  </a:lnTo>
                  <a:cubicBezTo>
                    <a:pt x="2" y="8344"/>
                    <a:pt x="10" y="8398"/>
                    <a:pt x="11" y="8454"/>
                  </a:cubicBezTo>
                  <a:cubicBezTo>
                    <a:pt x="15" y="8697"/>
                    <a:pt x="25" y="8944"/>
                    <a:pt x="43" y="9187"/>
                  </a:cubicBezTo>
                  <a:cubicBezTo>
                    <a:pt x="55" y="9355"/>
                    <a:pt x="68" y="9523"/>
                    <a:pt x="86" y="9691"/>
                  </a:cubicBezTo>
                  <a:cubicBezTo>
                    <a:pt x="92" y="9750"/>
                    <a:pt x="102" y="9806"/>
                    <a:pt x="110" y="9865"/>
                  </a:cubicBezTo>
                  <a:cubicBezTo>
                    <a:pt x="165" y="10334"/>
                    <a:pt x="246" y="10799"/>
                    <a:pt x="350" y="11259"/>
                  </a:cubicBezTo>
                  <a:cubicBezTo>
                    <a:pt x="813" y="13305"/>
                    <a:pt x="1741" y="15252"/>
                    <a:pt x="3163" y="16852"/>
                  </a:cubicBezTo>
                  <a:cubicBezTo>
                    <a:pt x="7380" y="21600"/>
                    <a:pt x="14220" y="21600"/>
                    <a:pt x="18437" y="16852"/>
                  </a:cubicBezTo>
                  <a:cubicBezTo>
                    <a:pt x="19859" y="15252"/>
                    <a:pt x="20787" y="13305"/>
                    <a:pt x="21250" y="11259"/>
                  </a:cubicBezTo>
                  <a:cubicBezTo>
                    <a:pt x="21354" y="10799"/>
                    <a:pt x="21435" y="10334"/>
                    <a:pt x="21490" y="9865"/>
                  </a:cubicBezTo>
                  <a:cubicBezTo>
                    <a:pt x="21498" y="9806"/>
                    <a:pt x="21508" y="9750"/>
                    <a:pt x="21514" y="9691"/>
                  </a:cubicBezTo>
                  <a:cubicBezTo>
                    <a:pt x="21532" y="9523"/>
                    <a:pt x="21545" y="9355"/>
                    <a:pt x="21557" y="9187"/>
                  </a:cubicBezTo>
                  <a:cubicBezTo>
                    <a:pt x="21575" y="8944"/>
                    <a:pt x="21585" y="8697"/>
                    <a:pt x="21589" y="8454"/>
                  </a:cubicBezTo>
                  <a:cubicBezTo>
                    <a:pt x="21590" y="8398"/>
                    <a:pt x="21598" y="8344"/>
                    <a:pt x="21598" y="8288"/>
                  </a:cubicBezTo>
                  <a:lnTo>
                    <a:pt x="21600" y="8288"/>
                  </a:lnTo>
                  <a:lnTo>
                    <a:pt x="21600" y="2934"/>
                  </a:lnTo>
                  <a:cubicBezTo>
                    <a:pt x="21600" y="6045"/>
                    <a:pt x="20546" y="9160"/>
                    <a:pt x="18437" y="11534"/>
                  </a:cubicBezTo>
                  <a:cubicBezTo>
                    <a:pt x="14220" y="16282"/>
                    <a:pt x="7380" y="16282"/>
                    <a:pt x="3163" y="11534"/>
                  </a:cubicBezTo>
                  <a:cubicBezTo>
                    <a:pt x="1054" y="9160"/>
                    <a:pt x="0" y="6045"/>
                    <a:pt x="0" y="2934"/>
                  </a:cubicBezTo>
                  <a:close/>
                  <a:moveTo>
                    <a:pt x="21600" y="2934"/>
                  </a:moveTo>
                  <a:lnTo>
                    <a:pt x="21600" y="0"/>
                  </a:lnTo>
                  <a:cubicBezTo>
                    <a:pt x="21600" y="382"/>
                    <a:pt x="21583" y="765"/>
                    <a:pt x="21551" y="1146"/>
                  </a:cubicBezTo>
                  <a:cubicBezTo>
                    <a:pt x="21541" y="1253"/>
                    <a:pt x="21526" y="1361"/>
                    <a:pt x="21512" y="1467"/>
                  </a:cubicBezTo>
                  <a:cubicBezTo>
                    <a:pt x="21564" y="1955"/>
                    <a:pt x="21600" y="2443"/>
                    <a:pt x="21600" y="293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72737F">
                    <a:alpha val="13598"/>
                  </a:srgbClr>
                </a:gs>
                <a:gs pos="51033">
                  <a:srgbClr val="72737F">
                    <a:alpha val="33669"/>
                  </a:srgbClr>
                </a:gs>
                <a:gs pos="100000">
                  <a:srgbClr val="72737F">
                    <a:alpha val="13561"/>
                  </a:srgbClr>
                </a:gs>
              </a:gsLst>
              <a:lin ang="0" scaled="0"/>
            </a:gradFill>
            <a:ln w="25400" cap="flat">
              <a:noFill/>
              <a:miter lim="400000"/>
            </a:ln>
            <a:effectLst/>
          </p:spPr>
          <p:txBody>
            <a:bodyPr wrap="square" lIns="142240" tIns="142240" rIns="142240" bIns="142240" numCol="1" anchor="ctr">
              <a:noAutofit/>
            </a:bodyPr>
            <a:lstStyle/>
            <a:p>
              <a:pPr defTabSz="2311400" fontAlgn="ctr">
                <a:defRPr sz="3000" b="1">
                  <a:latin typeface="Huawei Sans"/>
                  <a:ea typeface="Huawei Sans"/>
                  <a:cs typeface="Huawei Sans"/>
                  <a:sym typeface="Huawei Sans"/>
                </a:defRPr>
              </a:pPr>
              <a:endParaRPr sz="7840" b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Huawei Sans"/>
              </a:endParaRPr>
            </a:p>
          </p:txBody>
        </p:sp>
      </p:grpSp>
      <p:grpSp>
        <p:nvGrpSpPr>
          <p:cNvPr id="424" name="组合 423"/>
          <p:cNvGrpSpPr/>
          <p:nvPr/>
        </p:nvGrpSpPr>
        <p:grpSpPr>
          <a:xfrm>
            <a:off x="19320879" y="15602899"/>
            <a:ext cx="2302124" cy="2202959"/>
            <a:chOff x="6662289" y="4990147"/>
            <a:chExt cx="822187" cy="786771"/>
          </a:xfrm>
        </p:grpSpPr>
        <p:grpSp>
          <p:nvGrpSpPr>
            <p:cNvPr id="425" name="成组"/>
            <p:cNvGrpSpPr/>
            <p:nvPr/>
          </p:nvGrpSpPr>
          <p:grpSpPr>
            <a:xfrm>
              <a:off x="6662289" y="5473464"/>
              <a:ext cx="822187" cy="303454"/>
              <a:chOff x="0" y="0"/>
              <a:chExt cx="2382920" cy="800056"/>
            </a:xfrm>
          </p:grpSpPr>
          <p:sp>
            <p:nvSpPr>
              <p:cNvPr id="427" name="椭圆形"/>
              <p:cNvSpPr/>
              <p:nvPr/>
            </p:nvSpPr>
            <p:spPr>
              <a:xfrm>
                <a:off x="15" y="-1"/>
                <a:ext cx="2382906" cy="625721"/>
              </a:xfrm>
              <a:prstGeom prst="ellipse">
                <a:avLst/>
              </a:prstGeom>
              <a:gradFill flip="none" rotWithShape="1">
                <a:gsLst>
                  <a:gs pos="0">
                    <a:srgbClr val="94A1B8">
                      <a:alpha val="0"/>
                    </a:srgbClr>
                  </a:gs>
                  <a:gs pos="37528">
                    <a:srgbClr val="94A1B8">
                      <a:alpha val="8464"/>
                    </a:srgbClr>
                  </a:gs>
                  <a:gs pos="100000">
                    <a:srgbClr val="94A1B8">
                      <a:alpha val="43370"/>
                    </a:srgbClr>
                  </a:gs>
                </a:gsLst>
                <a:lin ang="5400000" scaled="0"/>
              </a:gradFill>
              <a:ln w="25400" cap="flat">
                <a:noFill/>
                <a:miter lim="400000"/>
              </a:ln>
              <a:effectLst/>
            </p:spPr>
            <p:txBody>
              <a:bodyPr wrap="square" lIns="142240" tIns="142240" rIns="142240" bIns="142240" numCol="1" anchor="ctr">
                <a:noAutofit/>
              </a:bodyPr>
              <a:lstStyle/>
              <a:p>
                <a:pPr defTabSz="2311400" fontAlgn="ctr">
                  <a:defRPr sz="3000" b="1">
                    <a:latin typeface="Huawei Sans"/>
                    <a:ea typeface="Huawei Sans"/>
                    <a:cs typeface="Huawei Sans"/>
                    <a:sym typeface="Huawei Sans"/>
                  </a:defRPr>
                </a:pPr>
                <a:endParaRPr sz="784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Huawei Sans"/>
                </a:endParaRPr>
              </a:p>
            </p:txBody>
          </p:sp>
          <p:sp>
            <p:nvSpPr>
              <p:cNvPr id="428" name="形状"/>
              <p:cNvSpPr/>
              <p:nvPr/>
            </p:nvSpPr>
            <p:spPr>
              <a:xfrm>
                <a:off x="0" y="274637"/>
                <a:ext cx="2382838" cy="5254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413" extrusionOk="0">
                    <a:moveTo>
                      <a:pt x="0" y="0"/>
                    </a:moveTo>
                    <a:lnTo>
                      <a:pt x="0" y="1480"/>
                    </a:lnTo>
                    <a:cubicBezTo>
                      <a:pt x="0" y="1231"/>
                      <a:pt x="19" y="989"/>
                      <a:pt x="32" y="740"/>
                    </a:cubicBezTo>
                    <a:cubicBezTo>
                      <a:pt x="19" y="496"/>
                      <a:pt x="0" y="245"/>
                      <a:pt x="0" y="0"/>
                    </a:cubicBezTo>
                    <a:close/>
                    <a:moveTo>
                      <a:pt x="0" y="1480"/>
                    </a:moveTo>
                    <a:lnTo>
                      <a:pt x="0" y="8296"/>
                    </a:lnTo>
                    <a:lnTo>
                      <a:pt x="4" y="8296"/>
                    </a:lnTo>
                    <a:cubicBezTo>
                      <a:pt x="4" y="8351"/>
                      <a:pt x="10" y="8409"/>
                      <a:pt x="11" y="8465"/>
                    </a:cubicBezTo>
                    <a:cubicBezTo>
                      <a:pt x="15" y="8709"/>
                      <a:pt x="26" y="8947"/>
                      <a:pt x="43" y="9190"/>
                    </a:cubicBezTo>
                    <a:cubicBezTo>
                      <a:pt x="55" y="9358"/>
                      <a:pt x="69" y="9531"/>
                      <a:pt x="86" y="9699"/>
                    </a:cubicBezTo>
                    <a:cubicBezTo>
                      <a:pt x="93" y="9758"/>
                      <a:pt x="101" y="9809"/>
                      <a:pt x="108" y="9868"/>
                    </a:cubicBezTo>
                    <a:cubicBezTo>
                      <a:pt x="164" y="10337"/>
                      <a:pt x="245" y="10796"/>
                      <a:pt x="349" y="11256"/>
                    </a:cubicBezTo>
                    <a:cubicBezTo>
                      <a:pt x="812" y="13301"/>
                      <a:pt x="1741" y="15253"/>
                      <a:pt x="3162" y="16853"/>
                    </a:cubicBezTo>
                    <a:cubicBezTo>
                      <a:pt x="7380" y="21600"/>
                      <a:pt x="14220" y="21600"/>
                      <a:pt x="18438" y="16853"/>
                    </a:cubicBezTo>
                    <a:cubicBezTo>
                      <a:pt x="19859" y="15253"/>
                      <a:pt x="20788" y="13301"/>
                      <a:pt x="21251" y="11256"/>
                    </a:cubicBezTo>
                    <a:cubicBezTo>
                      <a:pt x="21355" y="10796"/>
                      <a:pt x="21436" y="10337"/>
                      <a:pt x="21492" y="9868"/>
                    </a:cubicBezTo>
                    <a:cubicBezTo>
                      <a:pt x="21499" y="9809"/>
                      <a:pt x="21507" y="9758"/>
                      <a:pt x="21514" y="9699"/>
                    </a:cubicBezTo>
                    <a:cubicBezTo>
                      <a:pt x="21531" y="9531"/>
                      <a:pt x="21545" y="9358"/>
                      <a:pt x="21557" y="9190"/>
                    </a:cubicBezTo>
                    <a:cubicBezTo>
                      <a:pt x="21574" y="8947"/>
                      <a:pt x="21585" y="8709"/>
                      <a:pt x="21589" y="8465"/>
                    </a:cubicBezTo>
                    <a:cubicBezTo>
                      <a:pt x="21590" y="8409"/>
                      <a:pt x="21600" y="8351"/>
                      <a:pt x="21600" y="8296"/>
                    </a:cubicBezTo>
                    <a:lnTo>
                      <a:pt x="21600" y="1480"/>
                    </a:lnTo>
                    <a:cubicBezTo>
                      <a:pt x="21600" y="4591"/>
                      <a:pt x="20547" y="7711"/>
                      <a:pt x="18438" y="10084"/>
                    </a:cubicBezTo>
                    <a:cubicBezTo>
                      <a:pt x="14220" y="14831"/>
                      <a:pt x="7380" y="14831"/>
                      <a:pt x="3162" y="10084"/>
                    </a:cubicBezTo>
                    <a:cubicBezTo>
                      <a:pt x="1053" y="7711"/>
                      <a:pt x="0" y="4591"/>
                      <a:pt x="0" y="1480"/>
                    </a:cubicBezTo>
                    <a:close/>
                    <a:moveTo>
                      <a:pt x="21600" y="1480"/>
                    </a:moveTo>
                    <a:lnTo>
                      <a:pt x="21600" y="0"/>
                    </a:lnTo>
                    <a:cubicBezTo>
                      <a:pt x="21600" y="245"/>
                      <a:pt x="21581" y="496"/>
                      <a:pt x="21568" y="740"/>
                    </a:cubicBezTo>
                    <a:cubicBezTo>
                      <a:pt x="21581" y="989"/>
                      <a:pt x="21600" y="1231"/>
                      <a:pt x="21600" y="148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72737F">
                      <a:alpha val="13598"/>
                    </a:srgbClr>
                  </a:gs>
                  <a:gs pos="51033">
                    <a:srgbClr val="72737F">
                      <a:alpha val="33669"/>
                    </a:srgbClr>
                  </a:gs>
                  <a:gs pos="100000">
                    <a:srgbClr val="72737F">
                      <a:alpha val="13561"/>
                    </a:srgbClr>
                  </a:gs>
                </a:gsLst>
                <a:lin ang="0" scaled="0"/>
              </a:gradFill>
              <a:ln w="25400" cap="flat">
                <a:noFill/>
                <a:miter lim="400000"/>
              </a:ln>
              <a:effectLst/>
            </p:spPr>
            <p:txBody>
              <a:bodyPr wrap="square" lIns="142240" tIns="142240" rIns="142240" bIns="142240" numCol="1" anchor="ctr">
                <a:noAutofit/>
              </a:bodyPr>
              <a:lstStyle/>
              <a:p>
                <a:pPr defTabSz="2311400" fontAlgn="ctr">
                  <a:defRPr sz="3000" b="1">
                    <a:latin typeface="Huawei Sans"/>
                    <a:ea typeface="Huawei Sans"/>
                    <a:cs typeface="Huawei Sans"/>
                    <a:sym typeface="Huawei Sans"/>
                  </a:defRPr>
                </a:pPr>
                <a:endParaRPr sz="784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Huawei Sans"/>
                </a:endParaRPr>
              </a:p>
            </p:txBody>
          </p:sp>
        </p:grpSp>
        <p:sp>
          <p:nvSpPr>
            <p:cNvPr id="426" name="形状"/>
            <p:cNvSpPr/>
            <p:nvPr/>
          </p:nvSpPr>
          <p:spPr>
            <a:xfrm>
              <a:off x="6694879" y="4990147"/>
              <a:ext cx="757006" cy="5786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4" y="0"/>
                  </a:moveTo>
                  <a:lnTo>
                    <a:pt x="7765" y="4155"/>
                  </a:lnTo>
                  <a:lnTo>
                    <a:pt x="9387" y="4148"/>
                  </a:lnTo>
                  <a:cubicBezTo>
                    <a:pt x="9281" y="6584"/>
                    <a:pt x="8998" y="8568"/>
                    <a:pt x="8127" y="11220"/>
                  </a:cubicBezTo>
                  <a:cubicBezTo>
                    <a:pt x="7660" y="12642"/>
                    <a:pt x="7057" y="14016"/>
                    <a:pt x="6296" y="15277"/>
                  </a:cubicBezTo>
                  <a:cubicBezTo>
                    <a:pt x="4793" y="17766"/>
                    <a:pt x="2642" y="19922"/>
                    <a:pt x="0" y="21577"/>
                  </a:cubicBezTo>
                  <a:lnTo>
                    <a:pt x="10790" y="21600"/>
                  </a:lnTo>
                  <a:lnTo>
                    <a:pt x="10810" y="21600"/>
                  </a:lnTo>
                  <a:lnTo>
                    <a:pt x="21600" y="21577"/>
                  </a:lnTo>
                  <a:cubicBezTo>
                    <a:pt x="18957" y="19923"/>
                    <a:pt x="16806" y="17766"/>
                    <a:pt x="15304" y="15277"/>
                  </a:cubicBezTo>
                  <a:cubicBezTo>
                    <a:pt x="14543" y="14015"/>
                    <a:pt x="13942" y="12642"/>
                    <a:pt x="13475" y="11220"/>
                  </a:cubicBezTo>
                  <a:cubicBezTo>
                    <a:pt x="12604" y="8568"/>
                    <a:pt x="12319" y="6584"/>
                    <a:pt x="12213" y="4148"/>
                  </a:cubicBezTo>
                  <a:lnTo>
                    <a:pt x="13835" y="4155"/>
                  </a:lnTo>
                  <a:lnTo>
                    <a:pt x="10806" y="0"/>
                  </a:lnTo>
                  <a:lnTo>
                    <a:pt x="10801" y="10"/>
                  </a:lnTo>
                  <a:lnTo>
                    <a:pt x="10794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939BA6">
                    <a:alpha val="0"/>
                  </a:srgbClr>
                </a:gs>
                <a:gs pos="36838">
                  <a:srgbClr val="939BA6">
                    <a:alpha val="33324"/>
                  </a:srgbClr>
                </a:gs>
                <a:gs pos="100000">
                  <a:srgbClr val="EAF3FF">
                    <a:alpha val="59628"/>
                  </a:srgbClr>
                </a:gs>
              </a:gsLst>
              <a:lin ang="16200000" scaled="0"/>
            </a:gradFill>
            <a:ln w="25400" cap="flat">
              <a:noFill/>
              <a:miter lim="400000"/>
            </a:ln>
            <a:effectLst/>
          </p:spPr>
          <p:txBody>
            <a:bodyPr wrap="square" lIns="89261" tIns="89261" rIns="89261" bIns="89261" numCol="1" anchor="ctr">
              <a:noAutofit/>
            </a:bodyPr>
            <a:lstStyle/>
            <a:p>
              <a:pPr defTabSz="4916170" fontAlgn="ctr">
                <a:defRPr sz="3400">
                  <a:solidFill>
                    <a:srgbClr val="666666"/>
                  </a:solidFill>
                  <a:latin typeface="FZLanTingHeiS-DB-GB"/>
                  <a:ea typeface="FZLanTingHeiS-DB-GB"/>
                  <a:cs typeface="FZLanTingHeiS-DB-GB"/>
                  <a:sym typeface="FZLanTingHeiS-DB-GB"/>
                </a:defRPr>
              </a:pPr>
              <a:endParaRPr sz="560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FZLanTingHeiS-DB-GB"/>
              </a:endParaRPr>
            </a:p>
          </p:txBody>
        </p:sp>
      </p:grpSp>
      <p:sp>
        <p:nvSpPr>
          <p:cNvPr id="429" name="商业累计装机量"/>
          <p:cNvSpPr txBox="1"/>
          <p:nvPr/>
        </p:nvSpPr>
        <p:spPr>
          <a:xfrm>
            <a:off x="17500096" y="11482848"/>
            <a:ext cx="6465906" cy="1631630"/>
          </a:xfrm>
          <a:prstGeom prst="rect">
            <a:avLst/>
          </a:prstGeom>
          <a:noFill/>
          <a:ln w="38100" cap="flat">
            <a:noFill/>
            <a:miter lim="400000"/>
          </a:ln>
          <a:effectLst/>
        </p:spPr>
        <p:txBody>
          <a:bodyPr wrap="square" lIns="142240" tIns="142240" rIns="142240" bIns="142240" numCol="1" anchor="ctr">
            <a:noAutofit/>
          </a:bodyPr>
          <a:lstStyle>
            <a:lvl1pPr algn="ctr" defTabSz="162560">
              <a:lnSpc>
                <a:spcPct val="120000"/>
              </a:lnSpc>
              <a:defRPr sz="3500">
                <a:solidFill>
                  <a:srgbClr val="FFFFFF"/>
                </a:solidFill>
                <a:latin typeface="FZLanTingHeiS-R-GB"/>
                <a:ea typeface="FZLanTingHeiS-R-GB"/>
                <a:cs typeface="FZLanTingHeiS-R-GB"/>
                <a:sym typeface="FZLanTingHeiS-R-GB"/>
              </a:defRPr>
            </a:lvl1pPr>
          </a:lstStyle>
          <a:p>
            <a:pPr defTabSz="455295" fontAlgn="ctr">
              <a:lnSpc>
                <a:spcPct val="150000"/>
              </a:lnSpc>
              <a:defRPr/>
            </a:pPr>
            <a:r>
              <a:rPr lang="en-US" altLang="zh-CN" sz="336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openEuler</a:t>
            </a:r>
            <a:r>
              <a:rPr lang="zh-CN" altLang="en-US" sz="336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软件包</a:t>
            </a:r>
            <a:endParaRPr lang="en-US" altLang="zh-CN" sz="336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defTabSz="455295" fontAlgn="ctr">
              <a:lnSpc>
                <a:spcPct val="150000"/>
              </a:lnSpc>
              <a:defRPr/>
            </a:pPr>
            <a:r>
              <a:rPr lang="en-US" altLang="zh-CN" sz="308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2x</a:t>
            </a:r>
            <a:endParaRPr sz="308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31" name="3万"/>
          <p:cNvSpPr txBox="1"/>
          <p:nvPr/>
        </p:nvSpPr>
        <p:spPr>
          <a:xfrm>
            <a:off x="19381215" y="16305450"/>
            <a:ext cx="2181446" cy="1338520"/>
          </a:xfrm>
          <a:prstGeom prst="rect">
            <a:avLst/>
          </a:prstGeom>
          <a:noFill/>
          <a:ln w="38100" cap="flat">
            <a:noFill/>
            <a:miter lim="400000"/>
          </a:ln>
          <a:effectLst/>
        </p:spPr>
        <p:txBody>
          <a:bodyPr wrap="square" lIns="406756" tIns="406756" rIns="406756" bIns="406756" numCol="1" anchor="ctr">
            <a:noAutofit/>
          </a:bodyPr>
          <a:lstStyle>
            <a:lvl1pPr algn="ctr" defTabSz="457200">
              <a:defRPr sz="3500">
                <a:solidFill>
                  <a:srgbClr val="FFFFFF"/>
                </a:solidFill>
                <a:latin typeface="FZLanTingHeiS-R-GB"/>
                <a:ea typeface="FZLanTingHeiS-R-GB"/>
                <a:cs typeface="FZLanTingHeiS-R-GB"/>
                <a:sym typeface="FZLanTingHeiS-R-GB"/>
              </a:defRPr>
            </a:lvl1pPr>
          </a:lstStyle>
          <a:p>
            <a:pPr defTabSz="1280160" fontAlgn="ctr">
              <a:defRPr/>
            </a:pPr>
            <a:r>
              <a:rPr lang="en-US" sz="336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6000</a:t>
            </a:r>
            <a:endParaRPr lang="en-US" sz="336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432" name="直接箭头连接符 431"/>
          <p:cNvCxnSpPr/>
          <p:nvPr/>
        </p:nvCxnSpPr>
        <p:spPr>
          <a:xfrm flipV="1">
            <a:off x="21236243" y="12564104"/>
            <a:ext cx="0" cy="406938"/>
          </a:xfrm>
          <a:prstGeom prst="straightConnector1">
            <a:avLst/>
          </a:prstGeom>
          <a:noFill/>
          <a:ln w="47625" cap="flat">
            <a:solidFill>
              <a:srgbClr val="C8A969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33" name="开源贡献者"/>
          <p:cNvSpPr txBox="1"/>
          <p:nvPr/>
        </p:nvSpPr>
        <p:spPr>
          <a:xfrm>
            <a:off x="8343620" y="11571056"/>
            <a:ext cx="3016210" cy="1631627"/>
          </a:xfrm>
          <a:prstGeom prst="rect">
            <a:avLst/>
          </a:prstGeom>
          <a:noFill/>
          <a:ln w="38100" cap="flat">
            <a:noFill/>
            <a:miter lim="400000"/>
          </a:ln>
          <a:effectLst/>
        </p:spPr>
        <p:txBody>
          <a:bodyPr wrap="square" lIns="142240" tIns="142240" rIns="142240" bIns="142240" numCol="1" anchor="ctr">
            <a:noAutofit/>
          </a:bodyPr>
          <a:lstStyle>
            <a:lvl1pPr algn="ctr" defTabSz="162560">
              <a:lnSpc>
                <a:spcPct val="120000"/>
              </a:lnSpc>
              <a:defRPr sz="3500">
                <a:solidFill>
                  <a:srgbClr val="FFFFFF"/>
                </a:solidFill>
                <a:latin typeface="FZLanTingHeiS-R-GB"/>
                <a:ea typeface="FZLanTingHeiS-R-GB"/>
                <a:cs typeface="FZLanTingHeiS-R-GB"/>
                <a:sym typeface="FZLanTingHeiS-R-GB"/>
              </a:defRPr>
            </a:lvl1pPr>
          </a:lstStyle>
          <a:p>
            <a:pPr defTabSz="455295" fontAlgn="ctr">
              <a:defRPr/>
            </a:pPr>
            <a:r>
              <a:rPr lang="zh-CN" altLang="en-US" sz="308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用户数量</a:t>
            </a:r>
            <a:endParaRPr lang="en-US" altLang="zh-CN" sz="308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defTabSz="455295" fontAlgn="ctr">
              <a:defRPr/>
            </a:pPr>
            <a:r>
              <a:rPr lang="en-US" altLang="zh-CN" sz="308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4x</a:t>
            </a:r>
            <a:endParaRPr sz="308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435" name="组合 434"/>
          <p:cNvGrpSpPr/>
          <p:nvPr/>
        </p:nvGrpSpPr>
        <p:grpSpPr>
          <a:xfrm>
            <a:off x="13733236" y="15602896"/>
            <a:ext cx="2302124" cy="2202959"/>
            <a:chOff x="6662289" y="4990147"/>
            <a:chExt cx="822187" cy="786771"/>
          </a:xfrm>
        </p:grpSpPr>
        <p:grpSp>
          <p:nvGrpSpPr>
            <p:cNvPr id="436" name="成组"/>
            <p:cNvGrpSpPr/>
            <p:nvPr/>
          </p:nvGrpSpPr>
          <p:grpSpPr>
            <a:xfrm>
              <a:off x="6662289" y="5473464"/>
              <a:ext cx="822187" cy="303454"/>
              <a:chOff x="0" y="0"/>
              <a:chExt cx="2382920" cy="800056"/>
            </a:xfrm>
          </p:grpSpPr>
          <p:sp>
            <p:nvSpPr>
              <p:cNvPr id="438" name="椭圆形"/>
              <p:cNvSpPr/>
              <p:nvPr/>
            </p:nvSpPr>
            <p:spPr>
              <a:xfrm>
                <a:off x="15" y="-1"/>
                <a:ext cx="2382906" cy="625721"/>
              </a:xfrm>
              <a:prstGeom prst="ellipse">
                <a:avLst/>
              </a:prstGeom>
              <a:gradFill flip="none" rotWithShape="1">
                <a:gsLst>
                  <a:gs pos="0">
                    <a:srgbClr val="94A1B8">
                      <a:alpha val="0"/>
                    </a:srgbClr>
                  </a:gs>
                  <a:gs pos="37528">
                    <a:srgbClr val="94A1B8">
                      <a:alpha val="8464"/>
                    </a:srgbClr>
                  </a:gs>
                  <a:gs pos="100000">
                    <a:srgbClr val="94A1B8">
                      <a:alpha val="43370"/>
                    </a:srgbClr>
                  </a:gs>
                </a:gsLst>
                <a:lin ang="5400000" scaled="0"/>
              </a:gradFill>
              <a:ln w="25400" cap="flat">
                <a:noFill/>
                <a:miter lim="400000"/>
              </a:ln>
              <a:effectLst/>
            </p:spPr>
            <p:txBody>
              <a:bodyPr wrap="square" lIns="142240" tIns="142240" rIns="142240" bIns="142240" numCol="1" anchor="ctr">
                <a:noAutofit/>
              </a:bodyPr>
              <a:lstStyle/>
              <a:p>
                <a:pPr defTabSz="2311400" fontAlgn="ctr">
                  <a:defRPr sz="3000" b="1">
                    <a:latin typeface="Huawei Sans"/>
                    <a:ea typeface="Huawei Sans"/>
                    <a:cs typeface="Huawei Sans"/>
                    <a:sym typeface="Huawei Sans"/>
                  </a:defRPr>
                </a:pPr>
                <a:endParaRPr sz="784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Huawei Sans"/>
                </a:endParaRPr>
              </a:p>
            </p:txBody>
          </p:sp>
          <p:sp>
            <p:nvSpPr>
              <p:cNvPr id="439" name="形状"/>
              <p:cNvSpPr/>
              <p:nvPr/>
            </p:nvSpPr>
            <p:spPr>
              <a:xfrm>
                <a:off x="0" y="274637"/>
                <a:ext cx="2382838" cy="5254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0413" extrusionOk="0">
                    <a:moveTo>
                      <a:pt x="0" y="0"/>
                    </a:moveTo>
                    <a:lnTo>
                      <a:pt x="0" y="1480"/>
                    </a:lnTo>
                    <a:cubicBezTo>
                      <a:pt x="0" y="1231"/>
                      <a:pt x="19" y="989"/>
                      <a:pt x="32" y="740"/>
                    </a:cubicBezTo>
                    <a:cubicBezTo>
                      <a:pt x="19" y="496"/>
                      <a:pt x="0" y="245"/>
                      <a:pt x="0" y="0"/>
                    </a:cubicBezTo>
                    <a:close/>
                    <a:moveTo>
                      <a:pt x="0" y="1480"/>
                    </a:moveTo>
                    <a:lnTo>
                      <a:pt x="0" y="8296"/>
                    </a:lnTo>
                    <a:lnTo>
                      <a:pt x="4" y="8296"/>
                    </a:lnTo>
                    <a:cubicBezTo>
                      <a:pt x="4" y="8351"/>
                      <a:pt x="10" y="8409"/>
                      <a:pt x="11" y="8465"/>
                    </a:cubicBezTo>
                    <a:cubicBezTo>
                      <a:pt x="15" y="8709"/>
                      <a:pt x="26" y="8947"/>
                      <a:pt x="43" y="9190"/>
                    </a:cubicBezTo>
                    <a:cubicBezTo>
                      <a:pt x="55" y="9358"/>
                      <a:pt x="69" y="9531"/>
                      <a:pt x="86" y="9699"/>
                    </a:cubicBezTo>
                    <a:cubicBezTo>
                      <a:pt x="93" y="9758"/>
                      <a:pt x="101" y="9809"/>
                      <a:pt x="108" y="9868"/>
                    </a:cubicBezTo>
                    <a:cubicBezTo>
                      <a:pt x="164" y="10337"/>
                      <a:pt x="245" y="10796"/>
                      <a:pt x="349" y="11256"/>
                    </a:cubicBezTo>
                    <a:cubicBezTo>
                      <a:pt x="812" y="13301"/>
                      <a:pt x="1741" y="15253"/>
                      <a:pt x="3162" y="16853"/>
                    </a:cubicBezTo>
                    <a:cubicBezTo>
                      <a:pt x="7380" y="21600"/>
                      <a:pt x="14220" y="21600"/>
                      <a:pt x="18438" y="16853"/>
                    </a:cubicBezTo>
                    <a:cubicBezTo>
                      <a:pt x="19859" y="15253"/>
                      <a:pt x="20788" y="13301"/>
                      <a:pt x="21251" y="11256"/>
                    </a:cubicBezTo>
                    <a:cubicBezTo>
                      <a:pt x="21355" y="10796"/>
                      <a:pt x="21436" y="10337"/>
                      <a:pt x="21492" y="9868"/>
                    </a:cubicBezTo>
                    <a:cubicBezTo>
                      <a:pt x="21499" y="9809"/>
                      <a:pt x="21507" y="9758"/>
                      <a:pt x="21514" y="9699"/>
                    </a:cubicBezTo>
                    <a:cubicBezTo>
                      <a:pt x="21531" y="9531"/>
                      <a:pt x="21545" y="9358"/>
                      <a:pt x="21557" y="9190"/>
                    </a:cubicBezTo>
                    <a:cubicBezTo>
                      <a:pt x="21574" y="8947"/>
                      <a:pt x="21585" y="8709"/>
                      <a:pt x="21589" y="8465"/>
                    </a:cubicBezTo>
                    <a:cubicBezTo>
                      <a:pt x="21590" y="8409"/>
                      <a:pt x="21600" y="8351"/>
                      <a:pt x="21600" y="8296"/>
                    </a:cubicBezTo>
                    <a:lnTo>
                      <a:pt x="21600" y="1480"/>
                    </a:lnTo>
                    <a:cubicBezTo>
                      <a:pt x="21600" y="4591"/>
                      <a:pt x="20547" y="7711"/>
                      <a:pt x="18438" y="10084"/>
                    </a:cubicBezTo>
                    <a:cubicBezTo>
                      <a:pt x="14220" y="14831"/>
                      <a:pt x="7380" y="14831"/>
                      <a:pt x="3162" y="10084"/>
                    </a:cubicBezTo>
                    <a:cubicBezTo>
                      <a:pt x="1053" y="7711"/>
                      <a:pt x="0" y="4591"/>
                      <a:pt x="0" y="1480"/>
                    </a:cubicBezTo>
                    <a:close/>
                    <a:moveTo>
                      <a:pt x="21600" y="1480"/>
                    </a:moveTo>
                    <a:lnTo>
                      <a:pt x="21600" y="0"/>
                    </a:lnTo>
                    <a:cubicBezTo>
                      <a:pt x="21600" y="245"/>
                      <a:pt x="21581" y="496"/>
                      <a:pt x="21568" y="740"/>
                    </a:cubicBezTo>
                    <a:cubicBezTo>
                      <a:pt x="21581" y="989"/>
                      <a:pt x="21600" y="1231"/>
                      <a:pt x="21600" y="148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72737F">
                      <a:alpha val="13598"/>
                    </a:srgbClr>
                  </a:gs>
                  <a:gs pos="51033">
                    <a:srgbClr val="72737F">
                      <a:alpha val="33669"/>
                    </a:srgbClr>
                  </a:gs>
                  <a:gs pos="100000">
                    <a:srgbClr val="72737F">
                      <a:alpha val="13561"/>
                    </a:srgbClr>
                  </a:gs>
                </a:gsLst>
                <a:lin ang="0" scaled="0"/>
              </a:gradFill>
              <a:ln w="25400" cap="flat">
                <a:noFill/>
                <a:miter lim="400000"/>
              </a:ln>
              <a:effectLst/>
            </p:spPr>
            <p:txBody>
              <a:bodyPr wrap="square" lIns="142240" tIns="142240" rIns="142240" bIns="142240" numCol="1" anchor="ctr">
                <a:noAutofit/>
              </a:bodyPr>
              <a:lstStyle/>
              <a:p>
                <a:pPr defTabSz="2311400" fontAlgn="ctr">
                  <a:defRPr sz="3000" b="1">
                    <a:latin typeface="Huawei Sans"/>
                    <a:ea typeface="Huawei Sans"/>
                    <a:cs typeface="Huawei Sans"/>
                    <a:sym typeface="Huawei Sans"/>
                  </a:defRPr>
                </a:pPr>
                <a:endParaRPr sz="784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  <a:sym typeface="Huawei Sans"/>
                </a:endParaRPr>
              </a:p>
            </p:txBody>
          </p:sp>
        </p:grpSp>
        <p:sp>
          <p:nvSpPr>
            <p:cNvPr id="437" name="形状"/>
            <p:cNvSpPr/>
            <p:nvPr/>
          </p:nvSpPr>
          <p:spPr>
            <a:xfrm>
              <a:off x="6694879" y="4990147"/>
              <a:ext cx="757006" cy="5786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4" y="0"/>
                  </a:moveTo>
                  <a:lnTo>
                    <a:pt x="7765" y="4155"/>
                  </a:lnTo>
                  <a:lnTo>
                    <a:pt x="9387" y="4148"/>
                  </a:lnTo>
                  <a:cubicBezTo>
                    <a:pt x="9281" y="6584"/>
                    <a:pt x="8998" y="8568"/>
                    <a:pt x="8127" y="11220"/>
                  </a:cubicBezTo>
                  <a:cubicBezTo>
                    <a:pt x="7660" y="12642"/>
                    <a:pt x="7057" y="14016"/>
                    <a:pt x="6296" y="15277"/>
                  </a:cubicBezTo>
                  <a:cubicBezTo>
                    <a:pt x="4793" y="17766"/>
                    <a:pt x="2642" y="19922"/>
                    <a:pt x="0" y="21577"/>
                  </a:cubicBezTo>
                  <a:lnTo>
                    <a:pt x="10790" y="21600"/>
                  </a:lnTo>
                  <a:lnTo>
                    <a:pt x="10810" y="21600"/>
                  </a:lnTo>
                  <a:lnTo>
                    <a:pt x="21600" y="21577"/>
                  </a:lnTo>
                  <a:cubicBezTo>
                    <a:pt x="18957" y="19923"/>
                    <a:pt x="16806" y="17766"/>
                    <a:pt x="15304" y="15277"/>
                  </a:cubicBezTo>
                  <a:cubicBezTo>
                    <a:pt x="14543" y="14015"/>
                    <a:pt x="13942" y="12642"/>
                    <a:pt x="13475" y="11220"/>
                  </a:cubicBezTo>
                  <a:cubicBezTo>
                    <a:pt x="12604" y="8568"/>
                    <a:pt x="12319" y="6584"/>
                    <a:pt x="12213" y="4148"/>
                  </a:cubicBezTo>
                  <a:lnTo>
                    <a:pt x="13835" y="4155"/>
                  </a:lnTo>
                  <a:lnTo>
                    <a:pt x="10806" y="0"/>
                  </a:lnTo>
                  <a:lnTo>
                    <a:pt x="10801" y="10"/>
                  </a:lnTo>
                  <a:lnTo>
                    <a:pt x="10794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939BA6">
                    <a:alpha val="0"/>
                  </a:srgbClr>
                </a:gs>
                <a:gs pos="36838">
                  <a:srgbClr val="939BA6">
                    <a:alpha val="33324"/>
                  </a:srgbClr>
                </a:gs>
                <a:gs pos="100000">
                  <a:srgbClr val="EAF3FF">
                    <a:alpha val="59628"/>
                  </a:srgbClr>
                </a:gs>
              </a:gsLst>
              <a:lin ang="16200000" scaled="0"/>
            </a:gradFill>
            <a:ln w="25400" cap="flat">
              <a:noFill/>
              <a:miter lim="400000"/>
            </a:ln>
            <a:effectLst/>
          </p:spPr>
          <p:txBody>
            <a:bodyPr wrap="square" lIns="89261" tIns="89261" rIns="89261" bIns="89261" numCol="1" anchor="ctr">
              <a:noAutofit/>
            </a:bodyPr>
            <a:lstStyle/>
            <a:p>
              <a:pPr defTabSz="4916170" fontAlgn="ctr">
                <a:defRPr sz="3400">
                  <a:solidFill>
                    <a:srgbClr val="666666"/>
                  </a:solidFill>
                  <a:latin typeface="FZLanTingHeiS-DB-GB"/>
                  <a:ea typeface="FZLanTingHeiS-DB-GB"/>
                  <a:cs typeface="FZLanTingHeiS-DB-GB"/>
                  <a:sym typeface="FZLanTingHeiS-DB-GB"/>
                </a:defRPr>
              </a:pPr>
              <a:endParaRPr sz="560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FZLanTingHeiS-DB-GB"/>
              </a:endParaRPr>
            </a:p>
          </p:txBody>
        </p:sp>
      </p:grpSp>
      <p:sp>
        <p:nvSpPr>
          <p:cNvPr id="440" name="文本框 94"/>
          <p:cNvSpPr txBox="1"/>
          <p:nvPr/>
        </p:nvSpPr>
        <p:spPr>
          <a:xfrm>
            <a:off x="1452441" y="3977967"/>
            <a:ext cx="31706378" cy="1419860"/>
          </a:xfrm>
          <a:prstGeom prst="rect">
            <a:avLst/>
          </a:prstGeom>
          <a:ln w="12700">
            <a:miter lim="400000"/>
          </a:ln>
        </p:spPr>
        <p:txBody>
          <a:bodyPr wrap="square" lIns="128013" rIns="128013">
            <a:spAutoFit/>
          </a:bodyPr>
          <a:lstStyle/>
          <a:p>
            <a:pPr algn="l" defTabSz="2560320">
              <a:lnSpc>
                <a:spcPct val="120000"/>
              </a:lnSpc>
              <a:spcBef>
                <a:spcPts val="840"/>
              </a:spcBef>
              <a:defRPr sz="2800" spc="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从零开始构建</a:t>
            </a:r>
            <a:r>
              <a:rPr lang="en-US" altLang="zh-CN" sz="36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openEuler</a:t>
            </a:r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社区的基础设施，累计上线服务</a:t>
            </a:r>
            <a:r>
              <a:rPr lang="en-US" altLang="zh-CN" sz="36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325</a:t>
            </a:r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个，支撑</a:t>
            </a:r>
            <a:r>
              <a:rPr lang="en-US" altLang="zh-CN" sz="36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20287</a:t>
            </a:r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开发者在社区停留</a:t>
            </a:r>
            <a:r>
              <a:rPr lang="en-US" altLang="zh-CN" sz="36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996795</a:t>
            </a:r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小时的开发活动，产出</a:t>
            </a:r>
            <a:r>
              <a:rPr lang="en-US" altLang="zh-CN" sz="36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</a:t>
            </a:r>
            <a:r>
              <a:rPr lang="zh-CN" altLang="en-US" sz="36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亿</a:t>
            </a:r>
            <a:r>
              <a:rPr lang="en-US" altLang="zh-CN" sz="36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</a:t>
            </a:r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代码，</a:t>
            </a:r>
            <a:r>
              <a:rPr lang="en-US" altLang="zh-CN" sz="36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122771</a:t>
            </a:r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软件包，</a:t>
            </a:r>
            <a:r>
              <a:rPr lang="en-US" altLang="zh-CN" sz="36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800</a:t>
            </a:r>
            <a:r>
              <a:rPr lang="zh-CN" altLang="en-US" sz="36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万</a:t>
            </a:r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级社区版本下载，</a:t>
            </a:r>
            <a:r>
              <a:rPr lang="en-US" altLang="zh-CN" sz="36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</a:t>
            </a:r>
            <a:r>
              <a:rPr lang="zh-CN" altLang="en-US" sz="36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万级</a:t>
            </a:r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用户的社区活动，同时，团队累计调研包括开发构建，安全防护，沟通协作，持续部署等在内的</a:t>
            </a:r>
            <a:r>
              <a:rPr lang="en-US" altLang="zh-CN" sz="36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</a:t>
            </a:r>
            <a:r>
              <a:rPr lang="zh-CN" altLang="en-US" sz="36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类领域</a:t>
            </a:r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工具。</a:t>
            </a:r>
            <a:endParaRPr sz="3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56" name="形状"/>
          <p:cNvSpPr/>
          <p:nvPr/>
        </p:nvSpPr>
        <p:spPr>
          <a:xfrm>
            <a:off x="24199770" y="7890965"/>
            <a:ext cx="9055316" cy="4304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694" y="10800"/>
                </a:lnTo>
                <a:lnTo>
                  <a:pt x="0" y="21600"/>
                </a:lnTo>
                <a:lnTo>
                  <a:pt x="20906" y="21600"/>
                </a:lnTo>
                <a:lnTo>
                  <a:pt x="21600" y="10800"/>
                </a:lnTo>
                <a:lnTo>
                  <a:pt x="20906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BB5CD">
                  <a:alpha val="4884"/>
                </a:srgbClr>
              </a:gs>
              <a:gs pos="100000">
                <a:srgbClr val="002FA7">
                  <a:alpha val="50000"/>
                </a:srgbClr>
              </a:gs>
            </a:gsLst>
          </a:gradFill>
          <a:ln w="25400">
            <a:miter lim="400000"/>
          </a:ln>
        </p:spPr>
        <p:txBody>
          <a:bodyPr wrap="square" lIns="451436" tIns="451436" rIns="451436" bIns="451436" anchor="ctr">
            <a:noAutofit/>
          </a:bodyPr>
          <a:lstStyle/>
          <a:p>
            <a:pPr defTabSz="7650480" fontAlgn="ctr">
              <a:defRPr sz="2200">
                <a:solidFill>
                  <a:srgbClr val="666666"/>
                </a:solidFill>
                <a:latin typeface="HarmonyOS Sans SC"/>
                <a:ea typeface="HarmonyOS Sans SC"/>
                <a:cs typeface="HarmonyOS Sans SC"/>
                <a:sym typeface="HarmonyOS Sans SC"/>
              </a:defRPr>
            </a:pPr>
            <a:endParaRPr sz="560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457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322338" y="7359156"/>
            <a:ext cx="1515732" cy="149408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58" name="自循环自发展"/>
          <p:cNvSpPr txBox="1"/>
          <p:nvPr/>
        </p:nvSpPr>
        <p:spPr>
          <a:xfrm>
            <a:off x="26332389" y="6295846"/>
            <a:ext cx="6755132" cy="1665994"/>
          </a:xfrm>
          <a:prstGeom prst="rect">
            <a:avLst/>
          </a:prstGeom>
          <a:ln w="38100">
            <a:miter lim="400000"/>
          </a:ln>
        </p:spPr>
        <p:txBody>
          <a:bodyPr wrap="square" lIns="406756" tIns="406756" rIns="406756" bIns="406756">
            <a:noAutofit/>
          </a:bodyPr>
          <a:lstStyle>
            <a:lvl1pPr algn="ctr" defTabSz="544195">
              <a:lnSpc>
                <a:spcPct val="140000"/>
              </a:lnSpc>
              <a:defRPr sz="5000" spc="499">
                <a:gradFill flip="none" rotWithShape="1">
                  <a:gsLst>
                    <a:gs pos="0">
                      <a:srgbClr val="FFF89B"/>
                    </a:gs>
                    <a:gs pos="100000">
                      <a:srgbClr val="E3A635"/>
                    </a:gs>
                  </a:gsLst>
                  <a:lin ang="3600000" scaled="0"/>
                </a:gradFill>
                <a:latin typeface="FZLanTingHeiS-B-GB"/>
                <a:ea typeface="FZLanTingHeiS-B-GB"/>
                <a:cs typeface="FZLanTingHeiS-B-GB"/>
                <a:sym typeface="FZLanTingHeiS-B-GB"/>
              </a:defRPr>
            </a:lvl1pPr>
          </a:lstStyle>
          <a:p>
            <a:pPr defTabSz="442595">
              <a:lnSpc>
                <a:spcPct val="100000"/>
              </a:lnSpc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3600" b="1" spc="0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sym typeface="FZLanTingHeiS-R-GB"/>
              </a:rPr>
              <a:t>支撑社区可持续发展</a:t>
            </a:r>
            <a:endParaRPr lang="zh-CN" altLang="en-US" sz="3600" b="1" spc="0" dirty="0">
              <a:gradFill flip="none" rotWithShape="1">
                <a:gsLst>
                  <a:gs pos="0">
                    <a:srgbClr val="FFE68D"/>
                  </a:gs>
                  <a:gs pos="100000">
                    <a:srgbClr val="FFC156"/>
                  </a:gs>
                </a:gsLst>
                <a:lin ang="3600000" scaled="0"/>
              </a:gradFill>
              <a:latin typeface="微软雅黑" panose="020B0503020204020204" pitchFamily="34" charset="-122"/>
              <a:ea typeface="微软雅黑" panose="020B0503020204020204" pitchFamily="34" charset="-122"/>
              <a:sym typeface="FZLanTingHeiS-R-GB"/>
            </a:endParaRPr>
          </a:p>
        </p:txBody>
      </p:sp>
      <p:sp>
        <p:nvSpPr>
          <p:cNvPr id="459" name="全场景支持"/>
          <p:cNvSpPr txBox="1"/>
          <p:nvPr/>
        </p:nvSpPr>
        <p:spPr>
          <a:xfrm>
            <a:off x="28621718" y="8640468"/>
            <a:ext cx="2695801" cy="692964"/>
          </a:xfrm>
          <a:prstGeom prst="rect">
            <a:avLst/>
          </a:prstGeom>
          <a:ln w="38100">
            <a:miter lim="400000"/>
          </a:ln>
        </p:spPr>
        <p:txBody>
          <a:bodyPr wrap="square" lIns="151108" tIns="151108" rIns="151108" bIns="151108" anchor="ctr">
            <a:noAutofit/>
          </a:bodyPr>
          <a:lstStyle>
            <a:lvl1pPr algn="ctr" defTabSz="439420">
              <a:defRPr sz="3000">
                <a:solidFill>
                  <a:srgbClr val="FFFFFF"/>
                </a:solidFill>
                <a:latin typeface="FZLanTingHeiS-R-GB"/>
                <a:ea typeface="FZLanTingHeiS-R-GB"/>
                <a:cs typeface="FZLanTingHeiS-R-GB"/>
                <a:sym typeface="FZLanTingHeiS-R-GB"/>
              </a:defRPr>
            </a:lvl1pPr>
          </a:lstStyle>
          <a:p>
            <a:pPr fontAlgn="ctr"/>
            <a:r>
              <a:rPr lang="en-US" sz="252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2024</a:t>
            </a:r>
            <a:endParaRPr lang="en-US" sz="252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60" name="矩形 459"/>
          <p:cNvSpPr/>
          <p:nvPr/>
        </p:nvSpPr>
        <p:spPr>
          <a:xfrm>
            <a:off x="27301356" y="9284365"/>
            <a:ext cx="5557695" cy="1680459"/>
          </a:xfrm>
          <a:prstGeom prst="rect">
            <a:avLst/>
          </a:prstGeom>
          <a:ln w="38100">
            <a:miter lim="400000"/>
          </a:ln>
        </p:spPr>
        <p:txBody>
          <a:bodyPr wrap="square" lIns="66338" tIns="66338" rIns="66338" bIns="66338" anchor="ctr" anchorCtr="1">
            <a:no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生产工具支撑社区的可持续发展、绿色节能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61" name="用算力跨越空间"/>
          <p:cNvSpPr txBox="1"/>
          <p:nvPr/>
        </p:nvSpPr>
        <p:spPr>
          <a:xfrm>
            <a:off x="4420140" y="1525974"/>
            <a:ext cx="24454797" cy="1149030"/>
          </a:xfrm>
          <a:prstGeom prst="rect">
            <a:avLst/>
          </a:prstGeom>
          <a:ln w="12700">
            <a:miter lim="400000"/>
          </a:ln>
        </p:spPr>
        <p:txBody>
          <a:bodyPr lIns="35559" tIns="35559" rIns="35559" bIns="35559">
            <a:spAutoFit/>
          </a:bodyPr>
          <a:lstStyle/>
          <a:p>
            <a:pPr defTabSz="1734185">
              <a:defRPr sz="6000">
                <a:solidFill>
                  <a:srgbClr val="1C2D4E"/>
                </a:solidFill>
                <a:latin typeface="+mn-lt"/>
                <a:ea typeface="+mn-ea"/>
                <a:cs typeface="+mn-cs"/>
                <a:sym typeface="Source Han Sans CN Bold Bold"/>
              </a:defRPr>
            </a:pPr>
            <a:r>
              <a:rPr lang="en-US" altLang="zh-CN" sz="70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openEuler</a:t>
            </a:r>
            <a:r>
              <a:rPr lang="zh-CN" altLang="en-US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基础设施</a:t>
            </a:r>
            <a:endParaRPr lang="zh-CN" altLang="en-US" sz="7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Source Han Sans CN Bold Bold"/>
            </a:endParaRPr>
          </a:p>
        </p:txBody>
      </p:sp>
      <p:sp>
        <p:nvSpPr>
          <p:cNvPr id="463" name="文本框 4"/>
          <p:cNvSpPr txBox="1"/>
          <p:nvPr/>
        </p:nvSpPr>
        <p:spPr>
          <a:xfrm>
            <a:off x="1158666" y="6636813"/>
            <a:ext cx="2804381" cy="591836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0" tIns="0" rIns="0" bIns="0" numCol="1" spcCol="38100" rtlCol="0" anchor="t">
            <a:noAutofit/>
          </a:bodyPr>
          <a:lstStyle/>
          <a:p>
            <a:pPr algn="ctr" defTabSz="3512820" fontAlgn="ctr" hangingPunct="0">
              <a:defRPr/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Huawei Sans"/>
              </a:rPr>
              <a:t>开源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Huawei Sans"/>
            </a:endParaRPr>
          </a:p>
        </p:txBody>
      </p:sp>
      <p:sp>
        <p:nvSpPr>
          <p:cNvPr id="464" name="文本框 4"/>
          <p:cNvSpPr txBox="1"/>
          <p:nvPr/>
        </p:nvSpPr>
        <p:spPr>
          <a:xfrm>
            <a:off x="1170153" y="8577811"/>
            <a:ext cx="2804381" cy="380464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0" tIns="0" rIns="0" bIns="0" numCol="1" spcCol="38100" rtlCol="0" anchor="t">
            <a:noAutofit/>
          </a:bodyPr>
          <a:lstStyle/>
          <a:p>
            <a:pPr algn="ctr" defTabSz="3512820" fontAlgn="ctr" hangingPunct="0">
              <a:defRPr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Huawei Sans"/>
              </a:rPr>
              <a:t>2019.12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Huawei Sans"/>
            </a:endParaRPr>
          </a:p>
        </p:txBody>
      </p:sp>
      <p:sp>
        <p:nvSpPr>
          <p:cNvPr id="465" name="企业主导"/>
          <p:cNvSpPr txBox="1"/>
          <p:nvPr/>
        </p:nvSpPr>
        <p:spPr>
          <a:xfrm>
            <a:off x="5333099" y="6350061"/>
            <a:ext cx="3553594" cy="1634492"/>
          </a:xfrm>
          <a:prstGeom prst="rect">
            <a:avLst/>
          </a:prstGeom>
          <a:ln w="38100">
            <a:miter lim="400000"/>
          </a:ln>
        </p:spPr>
        <p:txBody>
          <a:bodyPr wrap="square" lIns="145270" tIns="145270" rIns="145270" bIns="145270">
            <a:noAutofit/>
          </a:bodyPr>
          <a:lstStyle>
            <a:lvl1pPr algn="ctr" defTabSz="544195">
              <a:lnSpc>
                <a:spcPct val="140000"/>
              </a:lnSpc>
              <a:defRPr sz="5000" spc="499">
                <a:gradFill flip="none" rotWithShape="1">
                  <a:gsLst>
                    <a:gs pos="0">
                      <a:srgbClr val="FFF89B"/>
                    </a:gs>
                    <a:gs pos="100000">
                      <a:srgbClr val="E3A635"/>
                    </a:gs>
                  </a:gsLst>
                  <a:lin ang="3600000" scaled="0"/>
                </a:gradFill>
                <a:latin typeface="FZLanTingHeiS-B-GB"/>
                <a:ea typeface="FZLanTingHeiS-B-GB"/>
                <a:cs typeface="FZLanTingHeiS-B-GB"/>
                <a:sym typeface="FZLanTingHeiS-B-GB"/>
              </a:defRPr>
            </a:lvl1pPr>
          </a:lstStyle>
          <a:p>
            <a:pPr fontAlgn="ctr">
              <a:defRPr>
                <a:solidFill>
                  <a:srgbClr val="FFFFFF"/>
                </a:solidFill>
                <a:latin typeface="FZLanTingHeiS-R-GB"/>
                <a:ea typeface="FZLanTingHeiS-R-GB"/>
                <a:cs typeface="FZLanTingHeiS-R-GB"/>
                <a:sym typeface="FZLanTingHeiS-R-GB"/>
              </a:defRPr>
            </a:pPr>
            <a:r>
              <a:rPr lang="zh-CN" altLang="en-US" sz="3600" b="1" spc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FZLanTingHeiS-B-GB"/>
              </a:rPr>
              <a:t>从</a:t>
            </a:r>
            <a:r>
              <a:rPr lang="zh-CN" altLang="en-US" sz="3600" b="1" spc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无到有</a:t>
            </a:r>
            <a:endParaRPr sz="3600" b="1" spc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FZLanTingHeiS-B-GB"/>
            </a:endParaRPr>
          </a:p>
        </p:txBody>
      </p:sp>
      <p:sp>
        <p:nvSpPr>
          <p:cNvPr id="466" name="全场景支持"/>
          <p:cNvSpPr txBox="1"/>
          <p:nvPr/>
        </p:nvSpPr>
        <p:spPr>
          <a:xfrm>
            <a:off x="5843981" y="8586013"/>
            <a:ext cx="2142872" cy="679860"/>
          </a:xfrm>
          <a:prstGeom prst="rect">
            <a:avLst/>
          </a:prstGeom>
          <a:ln w="38100">
            <a:miter lim="400000"/>
          </a:ln>
        </p:spPr>
        <p:txBody>
          <a:bodyPr wrap="square" lIns="53967" tIns="53967" rIns="53967" bIns="53967" anchor="ctr">
            <a:noAutofit/>
          </a:bodyPr>
          <a:lstStyle>
            <a:lvl1pPr algn="ctr" defTabSz="439420">
              <a:defRPr sz="3000">
                <a:solidFill>
                  <a:srgbClr val="FFFFFF"/>
                </a:solidFill>
                <a:latin typeface="FZLanTingHeiS-R-GB"/>
                <a:ea typeface="FZLanTingHeiS-R-GB"/>
                <a:cs typeface="FZLanTingHeiS-R-GB"/>
                <a:sym typeface="FZLanTingHeiS-R-GB"/>
              </a:defRPr>
            </a:lvl1pPr>
          </a:lstStyle>
          <a:p>
            <a:pPr fontAlgn="ctr"/>
            <a:r>
              <a:rPr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202</a:t>
            </a:r>
            <a:r>
              <a:rPr 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1</a:t>
            </a:r>
            <a:endParaRPr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67" name="产业共建"/>
          <p:cNvSpPr txBox="1"/>
          <p:nvPr/>
        </p:nvSpPr>
        <p:spPr>
          <a:xfrm>
            <a:off x="11688877" y="6326496"/>
            <a:ext cx="3553593" cy="1634492"/>
          </a:xfrm>
          <a:prstGeom prst="rect">
            <a:avLst/>
          </a:prstGeom>
          <a:ln w="38100">
            <a:miter lim="400000"/>
          </a:ln>
        </p:spPr>
        <p:txBody>
          <a:bodyPr wrap="square" lIns="145270" tIns="145270" rIns="145270" bIns="145270">
            <a:noAutofit/>
          </a:bodyPr>
          <a:lstStyle>
            <a:lvl1pPr algn="ctr" defTabSz="544195">
              <a:lnSpc>
                <a:spcPct val="140000"/>
              </a:lnSpc>
              <a:defRPr sz="5000" spc="499">
                <a:gradFill flip="none" rotWithShape="1">
                  <a:gsLst>
                    <a:gs pos="0">
                      <a:srgbClr val="FFF89B"/>
                    </a:gs>
                    <a:gs pos="100000">
                      <a:srgbClr val="E3A635"/>
                    </a:gs>
                  </a:gsLst>
                  <a:lin ang="3600000" scaled="0"/>
                </a:gradFill>
                <a:latin typeface="FZLanTingHeiS-B-GB"/>
                <a:ea typeface="FZLanTingHeiS-B-GB"/>
                <a:cs typeface="FZLanTingHeiS-B-GB"/>
                <a:sym typeface="FZLanTingHeiS-B-GB"/>
              </a:defRPr>
            </a:lvl1pPr>
          </a:lstStyle>
          <a:p>
            <a:pPr fontAlgn="ctr">
              <a:defRPr>
                <a:solidFill>
                  <a:srgbClr val="FFFFFF"/>
                </a:solidFill>
                <a:latin typeface="FZLanTingHeiS-R-GB"/>
                <a:ea typeface="FZLanTingHeiS-R-GB"/>
                <a:cs typeface="FZLanTingHeiS-R-GB"/>
                <a:sym typeface="FZLanTingHeiS-R-GB"/>
              </a:defRPr>
            </a:pPr>
            <a:r>
              <a:rPr lang="zh-CN" altLang="en-US" sz="3600" b="1" spc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FZLanTingHeiS-B-GB"/>
              </a:rPr>
              <a:t>能用到易用</a:t>
            </a:r>
            <a:endParaRPr lang="zh-CN" altLang="en-US" sz="3600" b="1" spc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FZLanTingHeiS-B-GB"/>
            </a:endParaRPr>
          </a:p>
        </p:txBody>
      </p:sp>
      <p:sp>
        <p:nvSpPr>
          <p:cNvPr id="468" name="自循环自发展"/>
          <p:cNvSpPr txBox="1"/>
          <p:nvPr/>
        </p:nvSpPr>
        <p:spPr>
          <a:xfrm>
            <a:off x="18635787" y="6288460"/>
            <a:ext cx="5369605" cy="1634492"/>
          </a:xfrm>
          <a:prstGeom prst="rect">
            <a:avLst/>
          </a:prstGeom>
          <a:ln w="38100">
            <a:miter lim="400000"/>
          </a:ln>
        </p:spPr>
        <p:txBody>
          <a:bodyPr wrap="square" lIns="145270" tIns="145270" rIns="145270" bIns="145270">
            <a:noAutofit/>
          </a:bodyPr>
          <a:lstStyle>
            <a:lvl1pPr algn="ctr" defTabSz="544195">
              <a:lnSpc>
                <a:spcPct val="140000"/>
              </a:lnSpc>
              <a:defRPr sz="5000" spc="499">
                <a:gradFill flip="none" rotWithShape="1">
                  <a:gsLst>
                    <a:gs pos="0">
                      <a:srgbClr val="FFF89B"/>
                    </a:gs>
                    <a:gs pos="100000">
                      <a:srgbClr val="E3A635"/>
                    </a:gs>
                  </a:gsLst>
                  <a:lin ang="3600000" scaled="0"/>
                </a:gradFill>
                <a:latin typeface="FZLanTingHeiS-B-GB"/>
                <a:ea typeface="FZLanTingHeiS-B-GB"/>
                <a:cs typeface="FZLanTingHeiS-B-GB"/>
                <a:sym typeface="FZLanTingHeiS-B-GB"/>
              </a:defRPr>
            </a:lvl1pPr>
          </a:lstStyle>
          <a:p>
            <a:pPr fontAlgn="ctr">
              <a:defRPr>
                <a:solidFill>
                  <a:srgbClr val="FFFFFF"/>
                </a:solidFill>
                <a:latin typeface="FZLanTingHeiS-R-GB"/>
                <a:ea typeface="FZLanTingHeiS-R-GB"/>
                <a:cs typeface="FZLanTingHeiS-R-GB"/>
                <a:sym typeface="FZLanTingHeiS-R-GB"/>
              </a:defRPr>
            </a:pPr>
            <a:r>
              <a:rPr lang="zh-CN" altLang="en-US" sz="3600" b="1" spc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全球化及智能</a:t>
            </a:r>
            <a:endParaRPr lang="zh-CN" altLang="en-US" sz="3600" b="1" spc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FZLanTingHeiS-B-GB"/>
            </a:endParaRPr>
          </a:p>
        </p:txBody>
      </p:sp>
      <p:sp>
        <p:nvSpPr>
          <p:cNvPr id="469" name="全场景支持"/>
          <p:cNvSpPr txBox="1"/>
          <p:nvPr/>
        </p:nvSpPr>
        <p:spPr>
          <a:xfrm>
            <a:off x="12362141" y="8594568"/>
            <a:ext cx="2142872" cy="679860"/>
          </a:xfrm>
          <a:prstGeom prst="rect">
            <a:avLst/>
          </a:prstGeom>
          <a:ln w="38100">
            <a:miter lim="400000"/>
          </a:ln>
        </p:spPr>
        <p:txBody>
          <a:bodyPr wrap="square" lIns="53967" tIns="53967" rIns="53967" bIns="53967" anchor="ctr">
            <a:noAutofit/>
          </a:bodyPr>
          <a:lstStyle>
            <a:lvl1pPr algn="ctr" defTabSz="439420">
              <a:defRPr sz="3000">
                <a:solidFill>
                  <a:srgbClr val="FFFFFF"/>
                </a:solidFill>
                <a:latin typeface="FZLanTingHeiS-R-GB"/>
                <a:ea typeface="FZLanTingHeiS-R-GB"/>
                <a:cs typeface="FZLanTingHeiS-R-GB"/>
                <a:sym typeface="FZLanTingHeiS-R-GB"/>
              </a:defRPr>
            </a:lvl1pPr>
          </a:lstStyle>
          <a:p>
            <a:pPr fontAlgn="ctr"/>
            <a:r>
              <a:rPr 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2022</a:t>
            </a:r>
            <a:endParaRPr 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70" name="全场景支持"/>
          <p:cNvSpPr txBox="1"/>
          <p:nvPr/>
        </p:nvSpPr>
        <p:spPr>
          <a:xfrm>
            <a:off x="20245621" y="8577811"/>
            <a:ext cx="2142872" cy="679860"/>
          </a:xfrm>
          <a:prstGeom prst="rect">
            <a:avLst/>
          </a:prstGeom>
          <a:ln w="38100">
            <a:miter lim="400000"/>
          </a:ln>
        </p:spPr>
        <p:txBody>
          <a:bodyPr wrap="square" lIns="53967" tIns="53967" rIns="53967" bIns="53967" anchor="ctr">
            <a:noAutofit/>
          </a:bodyPr>
          <a:lstStyle>
            <a:lvl1pPr algn="ctr" defTabSz="439420">
              <a:defRPr sz="3000">
                <a:solidFill>
                  <a:srgbClr val="FFFFFF"/>
                </a:solidFill>
                <a:latin typeface="FZLanTingHeiS-R-GB"/>
                <a:ea typeface="FZLanTingHeiS-R-GB"/>
                <a:cs typeface="FZLanTingHeiS-R-GB"/>
                <a:sym typeface="FZLanTingHeiS-R-GB"/>
              </a:defRPr>
            </a:lvl1pPr>
          </a:lstStyle>
          <a:p>
            <a:pPr fontAlgn="ctr"/>
            <a:r>
              <a:rPr 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2023</a:t>
            </a:r>
            <a:endParaRPr 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71" name="形状"/>
          <p:cNvSpPr/>
          <p:nvPr/>
        </p:nvSpPr>
        <p:spPr>
          <a:xfrm>
            <a:off x="17009202" y="7883128"/>
            <a:ext cx="7509530" cy="4223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694" y="10800"/>
                </a:lnTo>
                <a:lnTo>
                  <a:pt x="0" y="21600"/>
                </a:lnTo>
                <a:lnTo>
                  <a:pt x="20906" y="21600"/>
                </a:lnTo>
                <a:lnTo>
                  <a:pt x="21600" y="10800"/>
                </a:lnTo>
                <a:lnTo>
                  <a:pt x="20906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BB5CD">
                  <a:alpha val="4884"/>
                </a:srgbClr>
              </a:gs>
              <a:gs pos="100000">
                <a:srgbClr val="002FA7">
                  <a:alpha val="50000"/>
                </a:srgbClr>
              </a:gs>
            </a:gsLst>
          </a:gradFill>
          <a:ln w="25400">
            <a:miter lim="400000"/>
          </a:ln>
        </p:spPr>
        <p:txBody>
          <a:bodyPr wrap="square" lIns="161227" tIns="161227" rIns="161227" bIns="161227" anchor="ctr">
            <a:noAutofit/>
          </a:bodyPr>
          <a:lstStyle/>
          <a:p>
            <a:pPr algn="ctr" defTabSz="2732405" fontAlgn="ctr">
              <a:defRPr sz="2200">
                <a:solidFill>
                  <a:srgbClr val="666666"/>
                </a:solidFill>
                <a:latin typeface="HarmonyOS Sans SC"/>
                <a:ea typeface="HarmonyOS Sans SC"/>
                <a:cs typeface="HarmonyOS Sans SC"/>
                <a:sym typeface="HarmonyOS Sans SC"/>
              </a:defRPr>
            </a:pPr>
            <a:endParaRPr sz="280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72" name="形状"/>
          <p:cNvSpPr/>
          <p:nvPr/>
        </p:nvSpPr>
        <p:spPr>
          <a:xfrm>
            <a:off x="9130732" y="7883128"/>
            <a:ext cx="8027186" cy="4561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720" y="10800"/>
                </a:lnTo>
                <a:lnTo>
                  <a:pt x="0" y="21600"/>
                </a:lnTo>
                <a:lnTo>
                  <a:pt x="20880" y="21600"/>
                </a:lnTo>
                <a:lnTo>
                  <a:pt x="21600" y="10800"/>
                </a:lnTo>
                <a:lnTo>
                  <a:pt x="2088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BB5CD">
                  <a:alpha val="4884"/>
                </a:srgbClr>
              </a:gs>
              <a:gs pos="100000">
                <a:srgbClr val="002FA7">
                  <a:alpha val="50000"/>
                </a:srgbClr>
              </a:gs>
            </a:gsLst>
          </a:gradFill>
          <a:ln w="25400">
            <a:miter lim="400000"/>
          </a:ln>
        </p:spPr>
        <p:txBody>
          <a:bodyPr wrap="square" lIns="161227" tIns="161227" rIns="161227" bIns="161227" anchor="ctr">
            <a:noAutofit/>
          </a:bodyPr>
          <a:lstStyle/>
          <a:p>
            <a:pPr algn="ctr" defTabSz="2732405" fontAlgn="ctr">
              <a:defRPr sz="2200">
                <a:solidFill>
                  <a:srgbClr val="666666"/>
                </a:solidFill>
                <a:latin typeface="HarmonyOS Sans SC"/>
                <a:ea typeface="HarmonyOS Sans SC"/>
                <a:cs typeface="HarmonyOS Sans SC"/>
                <a:sym typeface="HarmonyOS Sans SC"/>
              </a:defRPr>
            </a:pPr>
            <a:endParaRPr sz="280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73" name="形状"/>
          <p:cNvSpPr/>
          <p:nvPr/>
        </p:nvSpPr>
        <p:spPr>
          <a:xfrm>
            <a:off x="949793" y="7883128"/>
            <a:ext cx="8329654" cy="4561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694" y="10800"/>
                </a:lnTo>
                <a:lnTo>
                  <a:pt x="0" y="21600"/>
                </a:lnTo>
                <a:lnTo>
                  <a:pt x="20906" y="21600"/>
                </a:lnTo>
                <a:lnTo>
                  <a:pt x="21600" y="10800"/>
                </a:lnTo>
                <a:lnTo>
                  <a:pt x="20906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ABB5CD">
                  <a:alpha val="4884"/>
                </a:srgbClr>
              </a:gs>
              <a:gs pos="100000">
                <a:srgbClr val="57609E"/>
              </a:gs>
            </a:gsLst>
          </a:gradFill>
          <a:ln w="25400">
            <a:miter lim="400000"/>
          </a:ln>
        </p:spPr>
        <p:txBody>
          <a:bodyPr wrap="square" lIns="161227" tIns="161227" rIns="161227" bIns="161227" anchor="ctr">
            <a:noAutofit/>
          </a:bodyPr>
          <a:lstStyle/>
          <a:p>
            <a:pPr algn="ctr" defTabSz="2732405" fontAlgn="ctr">
              <a:defRPr sz="2200">
                <a:solidFill>
                  <a:srgbClr val="666666"/>
                </a:solidFill>
                <a:latin typeface="HarmonyOS Sans SC"/>
                <a:ea typeface="HarmonyOS Sans SC"/>
                <a:cs typeface="HarmonyOS Sans SC"/>
                <a:sym typeface="HarmonyOS Sans SC"/>
              </a:defRPr>
            </a:pPr>
            <a:endParaRPr sz="280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474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571607" y="7378269"/>
            <a:ext cx="1439578" cy="146582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475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67381" y="7311991"/>
            <a:ext cx="1485481" cy="155287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476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651324" y="7298949"/>
            <a:ext cx="1564506" cy="155287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477" name="图像" descr="图像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35648" y="7318831"/>
            <a:ext cx="1485481" cy="155287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81" name="产业共建"/>
          <p:cNvSpPr txBox="1"/>
          <p:nvPr/>
        </p:nvSpPr>
        <p:spPr>
          <a:xfrm>
            <a:off x="14729170" y="7739535"/>
            <a:ext cx="5025790" cy="708614"/>
          </a:xfrm>
          <a:prstGeom prst="rect">
            <a:avLst/>
          </a:prstGeom>
          <a:ln w="38100">
            <a:miter lim="400000"/>
          </a:ln>
        </p:spPr>
        <p:txBody>
          <a:bodyPr wrap="square" lIns="145270" tIns="145270" rIns="145270" bIns="145270">
            <a:noAutofit/>
          </a:bodyPr>
          <a:lstStyle>
            <a:lvl1pPr algn="ctr" defTabSz="544195">
              <a:lnSpc>
                <a:spcPct val="140000"/>
              </a:lnSpc>
              <a:defRPr sz="5000" spc="499">
                <a:gradFill flip="none" rotWithShape="1">
                  <a:gsLst>
                    <a:gs pos="0">
                      <a:srgbClr val="FFF89B"/>
                    </a:gs>
                    <a:gs pos="100000">
                      <a:srgbClr val="E3A635"/>
                    </a:gs>
                  </a:gsLst>
                  <a:lin ang="3600000" scaled="0"/>
                </a:gradFill>
                <a:latin typeface="FZLanTingHeiS-B-GB"/>
                <a:ea typeface="FZLanTingHeiS-B-GB"/>
                <a:cs typeface="FZLanTingHeiS-B-GB"/>
                <a:sym typeface="FZLanTingHeiS-B-GB"/>
              </a:defRPr>
            </a:lvl1pPr>
          </a:lstStyle>
          <a:p>
            <a:pPr fontAlgn="ctr">
              <a:lnSpc>
                <a:spcPct val="100000"/>
              </a:lnSpc>
              <a:defRPr>
                <a:solidFill>
                  <a:srgbClr val="FFFFFF"/>
                </a:solidFill>
                <a:latin typeface="FZLanTingHeiS-R-GB"/>
                <a:ea typeface="FZLanTingHeiS-R-GB"/>
                <a:cs typeface="FZLanTingHeiS-R-GB"/>
                <a:sym typeface="FZLanTingHeiS-R-GB"/>
              </a:defRPr>
            </a:pPr>
            <a:r>
              <a:rPr lang="zh-CN" altLang="en-US" sz="2800" b="1" spc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全球化开发者加入</a:t>
            </a:r>
            <a:endParaRPr lang="zh-CN" altLang="en-US" sz="2800" b="1" spc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FZLanTingHeiS-B-GB"/>
            </a:endParaRPr>
          </a:p>
        </p:txBody>
      </p:sp>
      <p:sp>
        <p:nvSpPr>
          <p:cNvPr id="482" name="矩形 481"/>
          <p:cNvSpPr/>
          <p:nvPr/>
        </p:nvSpPr>
        <p:spPr>
          <a:xfrm>
            <a:off x="18814575" y="9315752"/>
            <a:ext cx="5004964" cy="1680459"/>
          </a:xfrm>
          <a:prstGeom prst="rect">
            <a:avLst/>
          </a:prstGeom>
          <a:ln w="38100">
            <a:miter lim="400000"/>
          </a:ln>
        </p:spPr>
        <p:txBody>
          <a:bodyPr wrap="square" lIns="66338" tIns="66338" rIns="66338" bIns="66338" anchor="ctr" anchorCtr="1">
            <a:no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建立支持社区全球化的服务平台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83" name="矩形 482"/>
          <p:cNvSpPr/>
          <p:nvPr/>
        </p:nvSpPr>
        <p:spPr>
          <a:xfrm>
            <a:off x="10873104" y="9472392"/>
            <a:ext cx="5071001" cy="1223008"/>
          </a:xfrm>
          <a:prstGeom prst="rect">
            <a:avLst/>
          </a:prstGeom>
          <a:ln w="38100">
            <a:miter lim="400000"/>
          </a:ln>
        </p:spPr>
        <p:txBody>
          <a:bodyPr wrap="square" lIns="66338" tIns="66338" rIns="66338" bIns="66338" anchor="ctr" anchorCtr="1">
            <a:noAutofit/>
          </a:bodyPr>
          <a:lstStyle/>
          <a:p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为用户建立可快速感知和接入的试用社区功能的服务</a:t>
            </a:r>
            <a:endParaRPr lang="zh-CN" altLang="en-US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8" name="Broader scope…"/>
          <p:cNvSpPr txBox="1"/>
          <p:nvPr/>
        </p:nvSpPr>
        <p:spPr>
          <a:xfrm>
            <a:off x="4627085" y="13754258"/>
            <a:ext cx="1003158" cy="625810"/>
          </a:xfrm>
          <a:prstGeom prst="rect">
            <a:avLst/>
          </a:prstGeom>
          <a:ln w="12700">
            <a:miter lim="400000"/>
          </a:ln>
        </p:spPr>
        <p:txBody>
          <a:bodyPr wrap="none" lIns="35559" tIns="35559" rIns="35559" bIns="35559" anchor="ctr">
            <a:spAutoFit/>
          </a:bodyPr>
          <a:lstStyle/>
          <a:p>
            <a:pPr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325+</a:t>
            </a:r>
            <a:endParaRPr lang="en-US" alt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9" name="Broader scope…"/>
          <p:cNvSpPr txBox="1"/>
          <p:nvPr/>
        </p:nvSpPr>
        <p:spPr>
          <a:xfrm>
            <a:off x="8826046" y="13761952"/>
            <a:ext cx="2606538" cy="625810"/>
          </a:xfrm>
          <a:prstGeom prst="rect">
            <a:avLst/>
          </a:prstGeom>
          <a:ln w="12700">
            <a:miter lim="400000"/>
          </a:ln>
        </p:spPr>
        <p:txBody>
          <a:bodyPr wrap="square" lIns="35559" tIns="35559" rIns="35559" bIns="35559" anchor="ctr">
            <a:spAutoFit/>
          </a:bodyPr>
          <a:lstStyle/>
          <a:p>
            <a:pPr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200,000+</a:t>
            </a:r>
            <a:endParaRPr lang="en-US" alt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0" name="Broader scope…"/>
          <p:cNvSpPr txBox="1"/>
          <p:nvPr/>
        </p:nvSpPr>
        <p:spPr>
          <a:xfrm>
            <a:off x="13600043" y="13769422"/>
            <a:ext cx="2606538" cy="625810"/>
          </a:xfrm>
          <a:prstGeom prst="rect">
            <a:avLst/>
          </a:prstGeom>
          <a:ln w="12700">
            <a:miter lim="400000"/>
          </a:ln>
        </p:spPr>
        <p:txBody>
          <a:bodyPr wrap="square" lIns="35559" tIns="35559" rIns="35559" bIns="35559" anchor="ctr">
            <a:spAutoFit/>
          </a:bodyPr>
          <a:lstStyle/>
          <a:p>
            <a:pPr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30M+</a:t>
            </a:r>
            <a:endParaRPr lang="en-US" alt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1" name="Broader scope…"/>
          <p:cNvSpPr txBox="1"/>
          <p:nvPr/>
        </p:nvSpPr>
        <p:spPr>
          <a:xfrm>
            <a:off x="19174020" y="13775837"/>
            <a:ext cx="2606538" cy="625810"/>
          </a:xfrm>
          <a:prstGeom prst="rect">
            <a:avLst/>
          </a:prstGeom>
          <a:ln w="12700">
            <a:miter lim="400000"/>
          </a:ln>
        </p:spPr>
        <p:txBody>
          <a:bodyPr wrap="square" lIns="35559" tIns="35559" rIns="35559" bIns="35559" anchor="ctr">
            <a:spAutoFit/>
          </a:bodyPr>
          <a:lstStyle/>
          <a:p>
            <a:pPr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122771+</a:t>
            </a:r>
            <a:endParaRPr lang="en-US" altLang="zh-CN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5" name="形状"/>
          <p:cNvSpPr/>
          <p:nvPr/>
        </p:nvSpPr>
        <p:spPr>
          <a:xfrm rot="473491">
            <a:off x="21806429" y="12606701"/>
            <a:ext cx="11361912" cy="31070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09" extrusionOk="0">
                <a:moveTo>
                  <a:pt x="21600" y="0"/>
                </a:moveTo>
                <a:lnTo>
                  <a:pt x="21337" y="45"/>
                </a:lnTo>
                <a:lnTo>
                  <a:pt x="21413" y="358"/>
                </a:lnTo>
                <a:cubicBezTo>
                  <a:pt x="20271" y="3348"/>
                  <a:pt x="18991" y="6132"/>
                  <a:pt x="17555" y="8618"/>
                </a:cubicBezTo>
                <a:cubicBezTo>
                  <a:pt x="12595" y="17203"/>
                  <a:pt x="6273" y="21354"/>
                  <a:pt x="0" y="21403"/>
                </a:cubicBezTo>
                <a:cubicBezTo>
                  <a:pt x="6678" y="21600"/>
                  <a:pt x="13390" y="16929"/>
                  <a:pt x="18485" y="7358"/>
                </a:cubicBezTo>
                <a:cubicBezTo>
                  <a:pt x="19611" y="5244"/>
                  <a:pt x="20600" y="2974"/>
                  <a:pt x="21471" y="597"/>
                </a:cubicBezTo>
                <a:lnTo>
                  <a:pt x="21562" y="966"/>
                </a:lnTo>
                <a:lnTo>
                  <a:pt x="21600" y="0"/>
                </a:lnTo>
                <a:close/>
              </a:path>
            </a:pathLst>
          </a:custGeom>
          <a:gradFill>
            <a:gsLst>
              <a:gs pos="21000">
                <a:srgbClr val="FFFFFF">
                  <a:alpha val="0"/>
                </a:srgbClr>
              </a:gs>
              <a:gs pos="100000">
                <a:srgbClr val="FFFFFF"/>
              </a:gs>
            </a:gsLst>
            <a:lin ang="1800000"/>
          </a:gradFill>
          <a:ln w="12700">
            <a:miter lim="400000"/>
          </a:ln>
        </p:spPr>
        <p:txBody>
          <a:bodyPr lIns="25286" tIns="25286" rIns="25286" bIns="25286" anchor="ctr"/>
          <a:lstStyle/>
          <a:p>
            <a:pPr defTabSz="1174115">
              <a:defRPr sz="44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96" name="成组"/>
          <p:cNvGrpSpPr/>
          <p:nvPr/>
        </p:nvGrpSpPr>
        <p:grpSpPr>
          <a:xfrm>
            <a:off x="24332454" y="15020531"/>
            <a:ext cx="304693" cy="304693"/>
            <a:chOff x="0" y="0"/>
            <a:chExt cx="304692" cy="304692"/>
          </a:xfrm>
        </p:grpSpPr>
        <p:sp>
          <p:nvSpPr>
            <p:cNvPr id="497" name="圆形"/>
            <p:cNvSpPr/>
            <p:nvPr/>
          </p:nvSpPr>
          <p:spPr>
            <a:xfrm>
              <a:off x="-1" y="-1"/>
              <a:ext cx="304694" cy="304694"/>
            </a:xfrm>
            <a:prstGeom prst="ellipse">
              <a:avLst/>
            </a:prstGeom>
            <a:solidFill>
              <a:srgbClr val="FFFFFF">
                <a:alpha val="3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25286" tIns="25286" rIns="25286" bIns="25286" numCol="1" anchor="ctr">
              <a:noAutofit/>
            </a:bodyPr>
            <a:lstStyle/>
            <a:p>
              <a:pPr defTabSz="4817110">
                <a:lnSpc>
                  <a:spcPct val="90000"/>
                </a:lnSpc>
                <a:spcBef>
                  <a:spcPts val="8700"/>
                </a:spcBef>
                <a:defRPr sz="54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  <a:endParaRPr sz="3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8" name="圆形"/>
            <p:cNvSpPr/>
            <p:nvPr/>
          </p:nvSpPr>
          <p:spPr>
            <a:xfrm>
              <a:off x="72752" y="72753"/>
              <a:ext cx="159189" cy="159187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25286" tIns="25286" rIns="25286" bIns="25286" numCol="1" anchor="ctr">
              <a:noAutofit/>
            </a:bodyPr>
            <a:lstStyle/>
            <a:p>
              <a:pPr defTabSz="4817110">
                <a:lnSpc>
                  <a:spcPct val="90000"/>
                </a:lnSpc>
                <a:spcBef>
                  <a:spcPts val="8700"/>
                </a:spcBef>
                <a:defRPr sz="54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  <a:endParaRPr sz="3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99" name="成组"/>
          <p:cNvGrpSpPr/>
          <p:nvPr/>
        </p:nvGrpSpPr>
        <p:grpSpPr>
          <a:xfrm>
            <a:off x="27274157" y="14922765"/>
            <a:ext cx="304695" cy="304693"/>
            <a:chOff x="0" y="0"/>
            <a:chExt cx="304693" cy="304692"/>
          </a:xfrm>
        </p:grpSpPr>
        <p:sp>
          <p:nvSpPr>
            <p:cNvPr id="500" name="圆形"/>
            <p:cNvSpPr/>
            <p:nvPr/>
          </p:nvSpPr>
          <p:spPr>
            <a:xfrm>
              <a:off x="0" y="-1"/>
              <a:ext cx="304695" cy="304694"/>
            </a:xfrm>
            <a:prstGeom prst="ellipse">
              <a:avLst/>
            </a:prstGeom>
            <a:solidFill>
              <a:srgbClr val="FFFFFF">
                <a:alpha val="3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25286" tIns="25286" rIns="25286" bIns="25286" numCol="1" anchor="ctr">
              <a:noAutofit/>
            </a:bodyPr>
            <a:lstStyle/>
            <a:p>
              <a:pPr defTabSz="4817110">
                <a:lnSpc>
                  <a:spcPct val="90000"/>
                </a:lnSpc>
                <a:spcBef>
                  <a:spcPts val="8700"/>
                </a:spcBef>
                <a:defRPr sz="54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  <a:endParaRPr sz="3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1" name="圆形"/>
            <p:cNvSpPr/>
            <p:nvPr/>
          </p:nvSpPr>
          <p:spPr>
            <a:xfrm>
              <a:off x="72752" y="72753"/>
              <a:ext cx="159189" cy="159187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25286" tIns="25286" rIns="25286" bIns="25286" numCol="1" anchor="ctr">
              <a:noAutofit/>
            </a:bodyPr>
            <a:lstStyle/>
            <a:p>
              <a:pPr defTabSz="4817110">
                <a:lnSpc>
                  <a:spcPct val="90000"/>
                </a:lnSpc>
                <a:spcBef>
                  <a:spcPts val="8700"/>
                </a:spcBef>
                <a:defRPr sz="54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  <a:endParaRPr sz="3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02" name="成组"/>
          <p:cNvGrpSpPr/>
          <p:nvPr/>
        </p:nvGrpSpPr>
        <p:grpSpPr>
          <a:xfrm>
            <a:off x="29871967" y="14497796"/>
            <a:ext cx="304695" cy="304693"/>
            <a:chOff x="0" y="0"/>
            <a:chExt cx="304693" cy="304692"/>
          </a:xfrm>
        </p:grpSpPr>
        <p:sp>
          <p:nvSpPr>
            <p:cNvPr id="503" name="圆形"/>
            <p:cNvSpPr/>
            <p:nvPr/>
          </p:nvSpPr>
          <p:spPr>
            <a:xfrm>
              <a:off x="0" y="-1"/>
              <a:ext cx="304695" cy="304694"/>
            </a:xfrm>
            <a:prstGeom prst="ellipse">
              <a:avLst/>
            </a:prstGeom>
            <a:solidFill>
              <a:srgbClr val="FFFFFF">
                <a:alpha val="3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25286" tIns="25286" rIns="25286" bIns="25286" numCol="1" anchor="ctr">
              <a:noAutofit/>
            </a:bodyPr>
            <a:lstStyle/>
            <a:p>
              <a:pPr defTabSz="4817110">
                <a:lnSpc>
                  <a:spcPct val="90000"/>
                </a:lnSpc>
                <a:spcBef>
                  <a:spcPts val="8700"/>
                </a:spcBef>
                <a:defRPr sz="54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  <a:endParaRPr sz="3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4" name="圆形"/>
            <p:cNvSpPr/>
            <p:nvPr/>
          </p:nvSpPr>
          <p:spPr>
            <a:xfrm>
              <a:off x="72753" y="72751"/>
              <a:ext cx="159189" cy="159189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25286" tIns="25286" rIns="25286" bIns="25286" numCol="1" anchor="ctr">
              <a:noAutofit/>
            </a:bodyPr>
            <a:lstStyle/>
            <a:p>
              <a:pPr defTabSz="4817110">
                <a:lnSpc>
                  <a:spcPct val="90000"/>
                </a:lnSpc>
                <a:spcBef>
                  <a:spcPts val="8700"/>
                </a:spcBef>
                <a:defRPr sz="54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  <a:endParaRPr sz="3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05" name="成组"/>
          <p:cNvGrpSpPr/>
          <p:nvPr/>
        </p:nvGrpSpPr>
        <p:grpSpPr>
          <a:xfrm>
            <a:off x="32175377" y="13734273"/>
            <a:ext cx="304695" cy="304693"/>
            <a:chOff x="0" y="0"/>
            <a:chExt cx="304693" cy="304692"/>
          </a:xfrm>
        </p:grpSpPr>
        <p:sp>
          <p:nvSpPr>
            <p:cNvPr id="506" name="圆形"/>
            <p:cNvSpPr/>
            <p:nvPr/>
          </p:nvSpPr>
          <p:spPr>
            <a:xfrm>
              <a:off x="0" y="-1"/>
              <a:ext cx="304695" cy="304694"/>
            </a:xfrm>
            <a:prstGeom prst="ellipse">
              <a:avLst/>
            </a:prstGeom>
            <a:solidFill>
              <a:srgbClr val="FFFFFF">
                <a:alpha val="3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25286" tIns="25286" rIns="25286" bIns="25286" numCol="1" anchor="ctr">
              <a:noAutofit/>
            </a:bodyPr>
            <a:lstStyle/>
            <a:p>
              <a:pPr defTabSz="4817110">
                <a:lnSpc>
                  <a:spcPct val="90000"/>
                </a:lnSpc>
                <a:spcBef>
                  <a:spcPts val="8700"/>
                </a:spcBef>
                <a:defRPr sz="54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  <a:endParaRPr sz="3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7" name="圆形"/>
            <p:cNvSpPr/>
            <p:nvPr/>
          </p:nvSpPr>
          <p:spPr>
            <a:xfrm>
              <a:off x="72752" y="72753"/>
              <a:ext cx="159189" cy="159187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25286" tIns="25286" rIns="25286" bIns="25286" numCol="1" anchor="ctr">
              <a:noAutofit/>
            </a:bodyPr>
            <a:lstStyle/>
            <a:p>
              <a:pPr defTabSz="4817110">
                <a:lnSpc>
                  <a:spcPct val="90000"/>
                </a:lnSpc>
                <a:spcBef>
                  <a:spcPts val="8700"/>
                </a:spcBef>
                <a:defRPr sz="5400"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  <a:endParaRPr sz="3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09" name="XXXXXXXX…"/>
          <p:cNvSpPr txBox="1"/>
          <p:nvPr/>
        </p:nvSpPr>
        <p:spPr>
          <a:xfrm>
            <a:off x="28275032" y="13113278"/>
            <a:ext cx="51129" cy="543508"/>
          </a:xfrm>
          <a:prstGeom prst="rect">
            <a:avLst/>
          </a:prstGeom>
          <a:ln w="12700">
            <a:miter lim="400000"/>
          </a:ln>
        </p:spPr>
        <p:txBody>
          <a:bodyPr wrap="none" lIns="25286" tIns="25286" rIns="25286" bIns="25286" anchor="ctr">
            <a:spAutoFit/>
          </a:bodyPr>
          <a:lstStyle/>
          <a:p>
            <a:pPr defTabSz="812800">
              <a:defRPr sz="2500">
                <a:solidFill>
                  <a:srgbClr val="FFFFFF"/>
                </a:solidFill>
                <a:latin typeface="Source Han Sans CN Regular"/>
                <a:ea typeface="Source Han Sans CN Regular"/>
                <a:cs typeface="Source Han Sans CN Regular"/>
                <a:sym typeface="Source Han Sans CN Regular"/>
              </a:defRPr>
            </a:pPr>
            <a:endParaRPr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0" name="xxxxx…"/>
          <p:cNvSpPr txBox="1"/>
          <p:nvPr/>
        </p:nvSpPr>
        <p:spPr>
          <a:xfrm>
            <a:off x="24217748" y="14354382"/>
            <a:ext cx="472656" cy="543508"/>
          </a:xfrm>
          <a:prstGeom prst="rect">
            <a:avLst/>
          </a:prstGeom>
          <a:ln w="12700">
            <a:miter lim="400000"/>
          </a:ln>
        </p:spPr>
        <p:txBody>
          <a:bodyPr wrap="none" lIns="25286" tIns="25286" rIns="25286" bIns="25286" anchor="ctr">
            <a:spAutoFit/>
          </a:bodyPr>
          <a:lstStyle/>
          <a:p>
            <a:pPr defTabSz="4246245">
              <a:defRPr sz="2200">
                <a:solidFill>
                  <a:srgbClr val="FFFFFF"/>
                </a:solidFill>
                <a:latin typeface="Source Han Sans CN Medium"/>
                <a:ea typeface="Source Han Sans CN Medium"/>
                <a:cs typeface="Source Han Sans CN Medium"/>
                <a:sym typeface="Source Han Sans CN Medium"/>
              </a:defRPr>
            </a:pP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9K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1" name="xxxxx…"/>
          <p:cNvSpPr txBox="1"/>
          <p:nvPr/>
        </p:nvSpPr>
        <p:spPr>
          <a:xfrm>
            <a:off x="26984191" y="15501490"/>
            <a:ext cx="884628" cy="543508"/>
          </a:xfrm>
          <a:prstGeom prst="rect">
            <a:avLst/>
          </a:prstGeom>
          <a:ln w="12700">
            <a:miter lim="400000"/>
          </a:ln>
        </p:spPr>
        <p:txBody>
          <a:bodyPr wrap="none" lIns="25286" tIns="25286" rIns="25286" bIns="25286" anchor="ctr">
            <a:spAutoFit/>
          </a:bodyPr>
          <a:lstStyle/>
          <a:p>
            <a:pPr defTabSz="4246245">
              <a:defRPr sz="2200">
                <a:solidFill>
                  <a:srgbClr val="FFFFFF"/>
                </a:solidFill>
                <a:latin typeface="Source Han Sans CN Medium"/>
                <a:ea typeface="Source Han Sans CN Medium"/>
                <a:cs typeface="Source Han Sans CN Medium"/>
                <a:sym typeface="Source Han Sans CN Medium"/>
              </a:defRPr>
            </a:pP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2021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2" name="xxxxx…"/>
          <p:cNvSpPr txBox="1"/>
          <p:nvPr/>
        </p:nvSpPr>
        <p:spPr>
          <a:xfrm>
            <a:off x="29582001" y="15141119"/>
            <a:ext cx="884628" cy="543508"/>
          </a:xfrm>
          <a:prstGeom prst="rect">
            <a:avLst/>
          </a:prstGeom>
          <a:ln w="12700">
            <a:miter lim="400000"/>
          </a:ln>
        </p:spPr>
        <p:txBody>
          <a:bodyPr wrap="none" lIns="25286" tIns="25286" rIns="25286" bIns="25286" anchor="ctr">
            <a:spAutoFit/>
          </a:bodyPr>
          <a:lstStyle/>
          <a:p>
            <a:pPr defTabSz="4246245">
              <a:defRPr sz="2200">
                <a:solidFill>
                  <a:srgbClr val="FFFFFF"/>
                </a:solidFill>
                <a:latin typeface="Source Han Sans CN Medium"/>
                <a:ea typeface="Source Han Sans CN Medium"/>
                <a:cs typeface="Source Han Sans CN Medium"/>
                <a:sym typeface="Source Han Sans CN Medium"/>
              </a:defRPr>
            </a:pP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2023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3" name="xxxxx…"/>
          <p:cNvSpPr txBox="1"/>
          <p:nvPr/>
        </p:nvSpPr>
        <p:spPr>
          <a:xfrm>
            <a:off x="31885410" y="14378388"/>
            <a:ext cx="884627" cy="543508"/>
          </a:xfrm>
          <a:prstGeom prst="rect">
            <a:avLst/>
          </a:prstGeom>
          <a:ln w="12700">
            <a:miter lim="400000"/>
          </a:ln>
        </p:spPr>
        <p:txBody>
          <a:bodyPr wrap="none" lIns="25286" tIns="25286" rIns="25286" bIns="25286" anchor="ctr">
            <a:spAutoFit/>
          </a:bodyPr>
          <a:lstStyle/>
          <a:p>
            <a:pPr defTabSz="4246245">
              <a:defRPr sz="22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2024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4" name="Broader scope…"/>
          <p:cNvSpPr txBox="1"/>
          <p:nvPr/>
        </p:nvSpPr>
        <p:spPr>
          <a:xfrm>
            <a:off x="26984191" y="17003941"/>
            <a:ext cx="3148681" cy="625810"/>
          </a:xfrm>
          <a:prstGeom prst="rect">
            <a:avLst/>
          </a:prstGeom>
          <a:ln w="12700">
            <a:miter lim="400000"/>
          </a:ln>
        </p:spPr>
        <p:txBody>
          <a:bodyPr wrap="square" lIns="35559" tIns="35559" rIns="35559" bIns="35559" anchor="ctr">
            <a:spAutoFit/>
          </a:bodyPr>
          <a:lstStyle/>
          <a:p>
            <a:pPr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并发任务数量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5" name="xxxxx…"/>
          <p:cNvSpPr txBox="1"/>
          <p:nvPr/>
        </p:nvSpPr>
        <p:spPr>
          <a:xfrm>
            <a:off x="24000151" y="15565157"/>
            <a:ext cx="884627" cy="543508"/>
          </a:xfrm>
          <a:prstGeom prst="rect">
            <a:avLst/>
          </a:prstGeom>
          <a:ln w="12700">
            <a:miter lim="400000"/>
          </a:ln>
        </p:spPr>
        <p:txBody>
          <a:bodyPr wrap="none" lIns="25286" tIns="25286" rIns="25286" bIns="25286" anchor="ctr">
            <a:spAutoFit/>
          </a:bodyPr>
          <a:lstStyle/>
          <a:p>
            <a:pPr defTabSz="4246245">
              <a:defRPr sz="2200">
                <a:solidFill>
                  <a:srgbClr val="FFFFFF"/>
                </a:solidFill>
                <a:latin typeface="Source Han Sans CN Medium"/>
                <a:ea typeface="Source Han Sans CN Medium"/>
                <a:cs typeface="Source Han Sans CN Medium"/>
                <a:sym typeface="Source Han Sans CN Medium"/>
              </a:defRPr>
            </a:pP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2020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6" name="xxxxx…"/>
          <p:cNvSpPr txBox="1"/>
          <p:nvPr/>
        </p:nvSpPr>
        <p:spPr>
          <a:xfrm>
            <a:off x="27046086" y="14114908"/>
            <a:ext cx="653795" cy="543508"/>
          </a:xfrm>
          <a:prstGeom prst="rect">
            <a:avLst/>
          </a:prstGeom>
          <a:ln w="12700">
            <a:miter lim="400000"/>
          </a:ln>
        </p:spPr>
        <p:txBody>
          <a:bodyPr wrap="none" lIns="25286" tIns="25286" rIns="25286" bIns="25286" anchor="ctr">
            <a:spAutoFit/>
          </a:bodyPr>
          <a:lstStyle/>
          <a:p>
            <a:pPr defTabSz="4246245">
              <a:defRPr sz="2200">
                <a:solidFill>
                  <a:srgbClr val="FFFFFF"/>
                </a:solidFill>
                <a:latin typeface="Source Han Sans CN Medium"/>
                <a:ea typeface="Source Han Sans CN Medium"/>
                <a:cs typeface="Source Han Sans CN Medium"/>
                <a:sym typeface="Source Han Sans CN Medium"/>
              </a:defRPr>
            </a:pP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20k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7" name="xxxxx…"/>
          <p:cNvSpPr txBox="1"/>
          <p:nvPr/>
        </p:nvSpPr>
        <p:spPr>
          <a:xfrm>
            <a:off x="29577548" y="13703379"/>
            <a:ext cx="815699" cy="543508"/>
          </a:xfrm>
          <a:prstGeom prst="rect">
            <a:avLst/>
          </a:prstGeom>
          <a:ln w="12700">
            <a:miter lim="400000"/>
          </a:ln>
        </p:spPr>
        <p:txBody>
          <a:bodyPr wrap="none" lIns="25286" tIns="25286" rIns="25286" bIns="25286" anchor="ctr">
            <a:spAutoFit/>
          </a:bodyPr>
          <a:lstStyle/>
          <a:p>
            <a:pPr defTabSz="4246245">
              <a:defRPr sz="2200">
                <a:solidFill>
                  <a:srgbClr val="FFFFFF"/>
                </a:solidFill>
                <a:latin typeface="Source Han Sans CN Medium"/>
                <a:ea typeface="Source Han Sans CN Medium"/>
                <a:cs typeface="Source Han Sans CN Medium"/>
                <a:sym typeface="Source Han Sans CN Medium"/>
              </a:defRPr>
            </a:pP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2M+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8" name="矩形 517"/>
          <p:cNvSpPr/>
          <p:nvPr/>
        </p:nvSpPr>
        <p:spPr>
          <a:xfrm>
            <a:off x="4402440" y="9474843"/>
            <a:ext cx="5071001" cy="1223008"/>
          </a:xfrm>
          <a:prstGeom prst="rect">
            <a:avLst/>
          </a:prstGeom>
          <a:ln w="38100">
            <a:miter lim="400000"/>
          </a:ln>
        </p:spPr>
        <p:txBody>
          <a:bodyPr wrap="square" lIns="66338" tIns="66338" rIns="66338" bIns="66338" anchor="ctr" anchorCtr="1">
            <a:noAutofit/>
          </a:bodyPr>
          <a:lstStyle/>
          <a:p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建立开源社区基础设施统一服务发布平台</a:t>
            </a:r>
            <a:endParaRPr lang="zh-CN" altLang="en-US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20" name="直接箭头连接符 519"/>
          <p:cNvCxnSpPr/>
          <p:nvPr/>
        </p:nvCxnSpPr>
        <p:spPr>
          <a:xfrm flipV="1">
            <a:off x="15305084" y="12564104"/>
            <a:ext cx="0" cy="406938"/>
          </a:xfrm>
          <a:prstGeom prst="straightConnector1">
            <a:avLst/>
          </a:prstGeom>
          <a:noFill/>
          <a:ln w="47625" cap="flat">
            <a:solidFill>
              <a:srgbClr val="C8A969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21" name="直接箭头连接符 520"/>
          <p:cNvCxnSpPr/>
          <p:nvPr/>
        </p:nvCxnSpPr>
        <p:spPr>
          <a:xfrm flipV="1">
            <a:off x="10333462" y="12476929"/>
            <a:ext cx="0" cy="406938"/>
          </a:xfrm>
          <a:prstGeom prst="straightConnector1">
            <a:avLst/>
          </a:prstGeom>
          <a:noFill/>
          <a:ln w="47625" cap="flat">
            <a:solidFill>
              <a:srgbClr val="C8A969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22" name="直接箭头连接符 521"/>
          <p:cNvCxnSpPr/>
          <p:nvPr/>
        </p:nvCxnSpPr>
        <p:spPr>
          <a:xfrm flipV="1">
            <a:off x="5557490" y="12564104"/>
            <a:ext cx="0" cy="406938"/>
          </a:xfrm>
          <a:prstGeom prst="straightConnector1">
            <a:avLst/>
          </a:prstGeom>
          <a:noFill/>
          <a:ln w="47625" cap="flat">
            <a:solidFill>
              <a:srgbClr val="C8A969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2" name="xxxxx…"/>
          <p:cNvSpPr txBox="1"/>
          <p:nvPr/>
        </p:nvSpPr>
        <p:spPr>
          <a:xfrm>
            <a:off x="31840280" y="12910979"/>
            <a:ext cx="815699" cy="543508"/>
          </a:xfrm>
          <a:prstGeom prst="rect">
            <a:avLst/>
          </a:prstGeom>
          <a:ln w="12700">
            <a:miter lim="400000"/>
          </a:ln>
        </p:spPr>
        <p:txBody>
          <a:bodyPr wrap="none" lIns="25286" tIns="25286" rIns="25286" bIns="25286" anchor="ctr">
            <a:spAutoFit/>
          </a:bodyPr>
          <a:lstStyle/>
          <a:p>
            <a:pPr defTabSz="4246245">
              <a:defRPr sz="2200">
                <a:solidFill>
                  <a:srgbClr val="FFFFFF"/>
                </a:solidFill>
                <a:latin typeface="Source Han Sans CN Medium"/>
                <a:ea typeface="Source Han Sans CN Medium"/>
                <a:cs typeface="Source Han Sans CN Medium"/>
                <a:sym typeface="Source Han Sans CN Medium"/>
              </a:defRPr>
            </a:pP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3M+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: 圆角 40"/>
          <p:cNvSpPr/>
          <p:nvPr/>
        </p:nvSpPr>
        <p:spPr>
          <a:xfrm>
            <a:off x="22109375" y="9922337"/>
            <a:ext cx="10552775" cy="3633523"/>
          </a:xfrm>
          <a:prstGeom prst="roundRect">
            <a:avLst>
              <a:gd name="adj" fmla="val 4392"/>
            </a:avLst>
          </a:prstGeom>
          <a:solidFill>
            <a:srgbClr val="DCE5FC">
              <a:alpha val="10000"/>
            </a:srgbClr>
          </a:solidFill>
          <a:ln w="3175" cap="flat">
            <a:solidFill>
              <a:srgbClr val="FFFF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algn="l" defTabSz="1174115"/>
            <a:endParaRPr lang="zh-CN" altLang="en-US" sz="3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: 圆角 39"/>
          <p:cNvSpPr/>
          <p:nvPr/>
        </p:nvSpPr>
        <p:spPr>
          <a:xfrm>
            <a:off x="22109375" y="4969457"/>
            <a:ext cx="10552775" cy="4510339"/>
          </a:xfrm>
          <a:prstGeom prst="roundRect">
            <a:avLst>
              <a:gd name="adj" fmla="val 4392"/>
            </a:avLst>
          </a:prstGeom>
          <a:solidFill>
            <a:srgbClr val="DCE5FC">
              <a:alpha val="10000"/>
            </a:srgbClr>
          </a:solidFill>
          <a:ln w="3175" cap="flat">
            <a:solidFill>
              <a:srgbClr val="FFFF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algn="l" defTabSz="1174115"/>
            <a:endParaRPr lang="zh-CN" altLang="en-US" sz="3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: 圆角 37"/>
          <p:cNvSpPr/>
          <p:nvPr/>
        </p:nvSpPr>
        <p:spPr>
          <a:xfrm>
            <a:off x="1310441" y="5657874"/>
            <a:ext cx="10552775" cy="5878734"/>
          </a:xfrm>
          <a:prstGeom prst="roundRect">
            <a:avLst>
              <a:gd name="adj" fmla="val 4392"/>
            </a:avLst>
          </a:prstGeom>
          <a:solidFill>
            <a:srgbClr val="DCE5FC">
              <a:alpha val="10000"/>
            </a:srgbClr>
          </a:solidFill>
          <a:ln w="3175" cap="flat">
            <a:solidFill>
              <a:srgbClr val="FFFF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algn="l" defTabSz="1174115"/>
            <a:endParaRPr lang="zh-CN" altLang="en-US" sz="3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: 圆角 2"/>
          <p:cNvSpPr/>
          <p:nvPr/>
        </p:nvSpPr>
        <p:spPr>
          <a:xfrm>
            <a:off x="1359960" y="12215991"/>
            <a:ext cx="10449863" cy="4448482"/>
          </a:xfrm>
          <a:prstGeom prst="roundRect">
            <a:avLst>
              <a:gd name="adj" fmla="val 4392"/>
            </a:avLst>
          </a:prstGeom>
          <a:solidFill>
            <a:srgbClr val="DCE5FC">
              <a:alpha val="10000"/>
            </a:srgbClr>
          </a:solidFill>
          <a:ln w="3175" cap="flat">
            <a:solidFill>
              <a:srgbClr val="FFFF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algn="l" defTabSz="1174115"/>
            <a:endParaRPr lang="zh-CN" altLang="en-US" sz="3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用算力跨越空间"/>
          <p:cNvSpPr txBox="1"/>
          <p:nvPr/>
        </p:nvSpPr>
        <p:spPr>
          <a:xfrm>
            <a:off x="4308710" y="1607302"/>
            <a:ext cx="24454797" cy="1149030"/>
          </a:xfrm>
          <a:prstGeom prst="rect">
            <a:avLst/>
          </a:prstGeom>
          <a:ln w="12700">
            <a:miter lim="400000"/>
          </a:ln>
        </p:spPr>
        <p:txBody>
          <a:bodyPr lIns="35559" tIns="35559" rIns="35559" bIns="35559">
            <a:spAutoFit/>
          </a:bodyPr>
          <a:lstStyle/>
          <a:p>
            <a:pPr defTabSz="1734185">
              <a:defRPr sz="6000">
                <a:solidFill>
                  <a:srgbClr val="1C2D4E"/>
                </a:solidFill>
                <a:latin typeface="+mn-lt"/>
                <a:ea typeface="+mn-ea"/>
                <a:cs typeface="+mn-cs"/>
                <a:sym typeface="Source Han Sans CN Bold Bold"/>
              </a:defRPr>
            </a:pPr>
            <a:r>
              <a:rPr lang="zh-CN" altLang="en-US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基础设施支撑</a:t>
            </a:r>
            <a:r>
              <a:rPr lang="en-US" altLang="zh-CN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openEuler</a:t>
            </a:r>
            <a:r>
              <a:rPr lang="zh-CN" altLang="en-US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社区可持续发展</a:t>
            </a:r>
            <a:endParaRPr lang="zh-CN" altLang="en-US" sz="7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Source Han Sans CN Bold Bold"/>
            </a:endParaRPr>
          </a:p>
        </p:txBody>
      </p:sp>
      <p:sp>
        <p:nvSpPr>
          <p:cNvPr id="9" name="圆: 空心 8"/>
          <p:cNvSpPr/>
          <p:nvPr/>
        </p:nvSpPr>
        <p:spPr>
          <a:xfrm>
            <a:off x="14426573" y="9089054"/>
            <a:ext cx="5115066" cy="4865688"/>
          </a:xfrm>
          <a:prstGeom prst="donut">
            <a:avLst>
              <a:gd name="adj" fmla="val 4954"/>
            </a:avLst>
          </a:prstGeom>
          <a:gradFill>
            <a:gsLst>
              <a:gs pos="0">
                <a:srgbClr val="FACEFF"/>
              </a:gs>
              <a:gs pos="100000">
                <a:srgbClr val="A4B9FF">
                  <a:alpha val="56000"/>
                </a:srgbClr>
              </a:gs>
            </a:gsLst>
            <a:lin ang="5400000" scaled="0"/>
          </a:gradFill>
          <a:ln w="3175" cap="flat">
            <a:noFill/>
            <a:miter lim="400000"/>
          </a:ln>
          <a:effectLst>
            <a:outerShdw blurRad="50800" dist="38100" dir="2700000" algn="tl" rotWithShape="0">
              <a:schemeClr val="tx1">
                <a:alpha val="42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440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606078" y="7271267"/>
            <a:ext cx="9761998" cy="399060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漏洞治理：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12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小时感知率，感知源丰富，漏洞自动修复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安全开发：支撑多语言代码安全检查、敏感信息扫描等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安全构建：二进制发布件病毒扫描、软件数字签名等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高安全标准：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SBOM(SPDX 3.0)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en-US" altLang="zh-CN" sz="32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OpenChain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18974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、安全配置基线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(TAF)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9" name="Broader scope…"/>
          <p:cNvSpPr txBox="1"/>
          <p:nvPr/>
        </p:nvSpPr>
        <p:spPr>
          <a:xfrm>
            <a:off x="1898436" y="6216401"/>
            <a:ext cx="2636617" cy="687366"/>
          </a:xfrm>
          <a:prstGeom prst="rect">
            <a:avLst/>
          </a:prstGeom>
          <a:ln w="12700">
            <a:miter lim="400000"/>
          </a:ln>
        </p:spPr>
        <p:txBody>
          <a:bodyPr wrap="none" lIns="35559" tIns="35559" rIns="35559" bIns="35559" anchor="ctr">
            <a:spAutoFit/>
          </a:bodyPr>
          <a:lstStyle/>
          <a:p>
            <a:pPr lvl="1" indent="0"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安全性提升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50" name="Broader scope…"/>
          <p:cNvSpPr txBox="1"/>
          <p:nvPr/>
        </p:nvSpPr>
        <p:spPr>
          <a:xfrm>
            <a:off x="22879127" y="5174422"/>
            <a:ext cx="2123657" cy="687366"/>
          </a:xfrm>
          <a:prstGeom prst="rect">
            <a:avLst/>
          </a:prstGeom>
          <a:ln w="12700">
            <a:miter lim="400000"/>
          </a:ln>
        </p:spPr>
        <p:txBody>
          <a:bodyPr wrap="none" lIns="35559" tIns="35559" rIns="35559" bIns="35559" anchor="ctr">
            <a:spAutoFit/>
          </a:bodyPr>
          <a:lstStyle/>
          <a:p>
            <a:pPr lvl="1" indent="0"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绿色节能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52" name="Broader scope…"/>
          <p:cNvSpPr txBox="1"/>
          <p:nvPr/>
        </p:nvSpPr>
        <p:spPr>
          <a:xfrm>
            <a:off x="15966207" y="10862420"/>
            <a:ext cx="2199805" cy="1549140"/>
          </a:xfrm>
          <a:prstGeom prst="rect">
            <a:avLst/>
          </a:prstGeom>
          <a:ln w="12700">
            <a:miter lim="400000"/>
          </a:ln>
        </p:spPr>
        <p:txBody>
          <a:bodyPr wrap="square" lIns="35559" tIns="35559" rIns="35559" bIns="35559" anchor="ctr">
            <a:spAutoFit/>
          </a:bodyPr>
          <a:lstStyle/>
          <a:p>
            <a:pPr lvl="1" indent="0"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48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可持续发展</a:t>
            </a:r>
            <a:endParaRPr lang="zh-CN" altLang="en-US" sz="48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22492434" y="6420449"/>
            <a:ext cx="9786655" cy="2513280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优化门禁流程，压缩编译时长：单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PR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耗时压缩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10%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提升版本构建效率：版本构建量增长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9%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，出包时长减少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3%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571500" indent="-571500" algn="l">
              <a:buFont typeface="Arial" panose="020B0604020202020204" pitchFamily="34" charset="0"/>
              <a:buChar char="•"/>
            </a:pP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基础设施算力、网络动态调整提升资源利用率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10%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：年省用电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10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万度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1730485" y="13703263"/>
            <a:ext cx="6189917" cy="2513280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pPr marL="457200" indent="-457200" algn="l" defTabSz="1734185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自动化测试</a:t>
            </a:r>
            <a:endParaRPr lang="en-US" altLang="zh-CN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 defTabSz="1734185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自动化构建工具</a:t>
            </a:r>
            <a:endParaRPr lang="en-US" altLang="zh-CN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 defTabSz="1734185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引入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AI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进行自动化智能修复</a:t>
            </a:r>
            <a:endParaRPr lang="en-US" altLang="zh-CN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 defTabSz="1734185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自动化扫描工具</a:t>
            </a:r>
            <a:endParaRPr lang="en-US" altLang="zh-CN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 defTabSz="1734185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自动化依赖管理</a:t>
            </a:r>
            <a:endParaRPr lang="en-US" altLang="zh-CN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22507338" y="11156563"/>
            <a:ext cx="7638275" cy="202083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pPr marL="457200" indent="-457200" algn="l" defTabSz="1734185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各类软件有详尽的教程和技术文档</a:t>
            </a:r>
            <a:endParaRPr lang="zh-CN" altLang="en-US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 defTabSz="1734185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知识共享平台</a:t>
            </a:r>
            <a:endParaRPr lang="zh-CN" altLang="en-US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 defTabSz="1734185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定期维护的文档</a:t>
            </a:r>
            <a:endParaRPr lang="en-US" altLang="zh-CN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 defTabSz="1734185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B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站培训视频</a:t>
            </a:r>
            <a:endParaRPr lang="zh-CN" altLang="en-US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7" name="Broader scope…"/>
          <p:cNvSpPr txBox="1"/>
          <p:nvPr/>
        </p:nvSpPr>
        <p:spPr>
          <a:xfrm>
            <a:off x="22879127" y="10168453"/>
            <a:ext cx="3174641" cy="687366"/>
          </a:xfrm>
          <a:prstGeom prst="rect">
            <a:avLst/>
          </a:prstGeom>
          <a:ln w="12700">
            <a:miter lim="400000"/>
          </a:ln>
        </p:spPr>
        <p:txBody>
          <a:bodyPr wrap="square" lIns="35559" tIns="35559" rIns="35559" bIns="35559" anchor="ctr">
            <a:spAutoFit/>
          </a:bodyPr>
          <a:lstStyle/>
          <a:p>
            <a:pPr lvl="1" indent="0"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丰富的知识库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2802547" y="10167469"/>
            <a:ext cx="8420728" cy="6497004"/>
          </a:xfrm>
          <a:prstGeom prst="rect">
            <a:avLst/>
          </a:prstGeom>
          <a:noFill/>
          <a:ln w="3175" cap="flat">
            <a:solidFill>
              <a:srgbClr val="FFFFFF"/>
            </a:solidFill>
            <a:prstDash val="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4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5345628" y="15717918"/>
            <a:ext cx="3416381" cy="57428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pPr marL="0" marR="0" indent="0" algn="ctr" defTabSz="346773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软件生态可持续</a:t>
            </a:r>
            <a:endParaRPr kumimoji="0" lang="zh-CN" altLang="en-US" sz="34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12802547" y="6355040"/>
            <a:ext cx="8420728" cy="3373863"/>
          </a:xfrm>
          <a:prstGeom prst="rect">
            <a:avLst/>
          </a:prstGeom>
          <a:noFill/>
          <a:ln w="3175" cap="flat">
            <a:solidFill>
              <a:srgbClr val="FFFFFF"/>
            </a:solidFill>
            <a:prstDash val="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4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14968104" y="6639619"/>
            <a:ext cx="4196010" cy="57428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pPr marL="0" marR="0" indent="0" algn="ctr" defTabSz="346773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软件安全性持续提升</a:t>
            </a:r>
            <a:endParaRPr kumimoji="0" lang="zh-CN" altLang="en-US" sz="34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  <p:sp>
        <p:nvSpPr>
          <p:cNvPr id="29" name="矩形: 圆角 28"/>
          <p:cNvSpPr/>
          <p:nvPr/>
        </p:nvSpPr>
        <p:spPr>
          <a:xfrm>
            <a:off x="15861044" y="8310158"/>
            <a:ext cx="2246123" cy="1076459"/>
          </a:xfrm>
          <a:prstGeom prst="roundRect">
            <a:avLst/>
          </a:prstGeom>
          <a:gradFill>
            <a:gsLst>
              <a:gs pos="0">
                <a:srgbClr val="939CFF"/>
              </a:gs>
              <a:gs pos="100000">
                <a:srgbClr val="C1E7FD"/>
              </a:gs>
            </a:gsLst>
            <a:lin ang="15582167" scaled="0"/>
          </a:gradFill>
          <a:ln w="3175" cap="flat">
            <a:noFill/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defTabSz="1174115"/>
            <a:r>
              <a:rPr lang="zh-CN" altLang="en-US" sz="3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安全</a:t>
            </a:r>
            <a:endParaRPr kumimoji="0" lang="zh-CN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LanTingHeiS-R-GB"/>
            </a:endParaRPr>
          </a:p>
        </p:txBody>
      </p:sp>
      <p:sp>
        <p:nvSpPr>
          <p:cNvPr id="30" name="矩形: 圆角 29"/>
          <p:cNvSpPr/>
          <p:nvPr/>
        </p:nvSpPr>
        <p:spPr>
          <a:xfrm>
            <a:off x="18672949" y="10921704"/>
            <a:ext cx="2246123" cy="1076459"/>
          </a:xfrm>
          <a:prstGeom prst="roundRect">
            <a:avLst/>
          </a:prstGeom>
          <a:gradFill>
            <a:gsLst>
              <a:gs pos="0">
                <a:srgbClr val="939CFF"/>
              </a:gs>
              <a:gs pos="100000">
                <a:srgbClr val="C1E7FD"/>
              </a:gs>
            </a:gsLst>
            <a:lin ang="15582167" scaled="0"/>
          </a:gradFill>
          <a:ln w="3175" cap="flat">
            <a:noFill/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defTabSz="1174115"/>
            <a:r>
              <a:rPr lang="zh-CN" altLang="en-US" sz="3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反馈</a:t>
            </a:r>
            <a:endParaRPr kumimoji="0" lang="zh-CN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LanTingHeiS-R-GB"/>
            </a:endParaRPr>
          </a:p>
        </p:txBody>
      </p:sp>
      <p:sp>
        <p:nvSpPr>
          <p:cNvPr id="31" name="矩形: 圆角 30"/>
          <p:cNvSpPr/>
          <p:nvPr/>
        </p:nvSpPr>
        <p:spPr>
          <a:xfrm>
            <a:off x="17721967" y="13519184"/>
            <a:ext cx="2246123" cy="1076459"/>
          </a:xfrm>
          <a:prstGeom prst="roundRect">
            <a:avLst/>
          </a:prstGeom>
          <a:gradFill>
            <a:gsLst>
              <a:gs pos="0">
                <a:srgbClr val="939CFF"/>
              </a:gs>
              <a:gs pos="100000">
                <a:srgbClr val="C1E7FD"/>
              </a:gs>
            </a:gsLst>
            <a:lin ang="15582167" scaled="0"/>
          </a:gradFill>
          <a:ln w="3175" cap="flat">
            <a:noFill/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defTabSz="1174115"/>
            <a:r>
              <a:rPr lang="zh-CN" altLang="en-US" sz="3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知识库</a:t>
            </a:r>
            <a:endParaRPr kumimoji="0" lang="zh-CN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LanTingHeiS-R-GB"/>
            </a:endParaRPr>
          </a:p>
        </p:txBody>
      </p:sp>
      <p:sp>
        <p:nvSpPr>
          <p:cNvPr id="32" name="矩形: 圆角 31"/>
          <p:cNvSpPr/>
          <p:nvPr/>
        </p:nvSpPr>
        <p:spPr>
          <a:xfrm>
            <a:off x="14169512" y="13525240"/>
            <a:ext cx="2246123" cy="1076459"/>
          </a:xfrm>
          <a:prstGeom prst="roundRect">
            <a:avLst/>
          </a:prstGeom>
          <a:gradFill>
            <a:gsLst>
              <a:gs pos="0">
                <a:srgbClr val="939CFF"/>
              </a:gs>
              <a:gs pos="100000">
                <a:srgbClr val="C1E7FD"/>
              </a:gs>
            </a:gsLst>
            <a:lin ang="15582167" scaled="0"/>
          </a:gradFill>
          <a:ln w="3175" cap="flat">
            <a:noFill/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defTabSz="1174115"/>
            <a:r>
              <a:rPr lang="zh-CN" altLang="en-US" sz="3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节能</a:t>
            </a:r>
            <a:endParaRPr kumimoji="0" lang="zh-CN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LanTingHeiS-R-GB"/>
            </a:endParaRPr>
          </a:p>
        </p:txBody>
      </p:sp>
      <p:sp>
        <p:nvSpPr>
          <p:cNvPr id="33" name="矩形: 圆角 32"/>
          <p:cNvSpPr/>
          <p:nvPr/>
        </p:nvSpPr>
        <p:spPr>
          <a:xfrm>
            <a:off x="13240649" y="10971795"/>
            <a:ext cx="2246123" cy="1076459"/>
          </a:xfrm>
          <a:prstGeom prst="roundRect">
            <a:avLst/>
          </a:prstGeom>
          <a:gradFill>
            <a:gsLst>
              <a:gs pos="0">
                <a:srgbClr val="939CFF"/>
              </a:gs>
              <a:gs pos="100000">
                <a:srgbClr val="C1E7FD"/>
              </a:gs>
            </a:gsLst>
            <a:lin ang="15582167" scaled="0"/>
          </a:gradFill>
          <a:ln w="3175" cap="flat">
            <a:noFill/>
            <a:miter lim="4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defTabSz="1174115"/>
            <a:r>
              <a:rPr lang="zh-CN" altLang="en-US" sz="32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自动化</a:t>
            </a:r>
            <a:endParaRPr kumimoji="0" lang="zh-CN" altLang="en-US" sz="32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LanTingHeiS-R-GB"/>
            </a:endParaRPr>
          </a:p>
        </p:txBody>
      </p:sp>
      <p:sp>
        <p:nvSpPr>
          <p:cNvPr id="42" name="矩形: 圆角 41"/>
          <p:cNvSpPr/>
          <p:nvPr/>
        </p:nvSpPr>
        <p:spPr>
          <a:xfrm>
            <a:off x="22109375" y="14057414"/>
            <a:ext cx="10552775" cy="3633523"/>
          </a:xfrm>
          <a:prstGeom prst="roundRect">
            <a:avLst>
              <a:gd name="adj" fmla="val 4392"/>
            </a:avLst>
          </a:prstGeom>
          <a:solidFill>
            <a:srgbClr val="DCE5FC">
              <a:alpha val="10000"/>
            </a:srgbClr>
          </a:solidFill>
          <a:ln w="3175" cap="flat">
            <a:solidFill>
              <a:srgbClr val="FFFF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algn="l" defTabSz="1174115"/>
            <a:endParaRPr lang="zh-CN" altLang="en-US" sz="32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Broader scope…"/>
          <p:cNvSpPr txBox="1"/>
          <p:nvPr/>
        </p:nvSpPr>
        <p:spPr>
          <a:xfrm>
            <a:off x="22879127" y="14391766"/>
            <a:ext cx="3662539" cy="687366"/>
          </a:xfrm>
          <a:prstGeom prst="rect">
            <a:avLst/>
          </a:prstGeom>
          <a:ln w="12700">
            <a:miter lim="400000"/>
          </a:ln>
        </p:spPr>
        <p:txBody>
          <a:bodyPr wrap="none" lIns="35559" tIns="35559" rIns="35559" bIns="35559" anchor="ctr">
            <a:spAutoFit/>
          </a:bodyPr>
          <a:lstStyle/>
          <a:p>
            <a:pPr lvl="1" indent="0"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畅通的反馈渠道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22718354" y="15673592"/>
            <a:ext cx="6189917" cy="1528395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pPr marL="457200" indent="-457200" algn="l" defTabSz="1734185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通过论坛</a:t>
            </a:r>
            <a:endParaRPr lang="en-US" altLang="zh-CN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 defTabSz="1734185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详尽的反馈邮件列表</a:t>
            </a:r>
            <a:endParaRPr lang="en-US" altLang="zh-CN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 defTabSz="1734185">
              <a:buFont typeface="Arial" panose="020B0604020202020204" pitchFamily="34" charset="0"/>
              <a:buChar char="•"/>
            </a:pP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Sig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组会议反馈</a:t>
            </a:r>
            <a:endParaRPr lang="zh-CN" altLang="en-US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5" name="Broader scope…"/>
          <p:cNvSpPr txBox="1"/>
          <p:nvPr/>
        </p:nvSpPr>
        <p:spPr>
          <a:xfrm>
            <a:off x="1966355" y="12567968"/>
            <a:ext cx="1610695" cy="687366"/>
          </a:xfrm>
          <a:prstGeom prst="rect">
            <a:avLst/>
          </a:prstGeom>
          <a:ln w="12700">
            <a:miter lim="400000"/>
          </a:ln>
        </p:spPr>
        <p:txBody>
          <a:bodyPr wrap="none" lIns="35559" tIns="35559" rIns="35559" bIns="35559" anchor="ctr">
            <a:spAutoFit/>
          </a:bodyPr>
          <a:lstStyle/>
          <a:p>
            <a:pPr lvl="1" indent="0"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自动化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5" name="任意多边形: 形状 4"/>
          <p:cNvSpPr/>
          <p:nvPr/>
        </p:nvSpPr>
        <p:spPr>
          <a:xfrm rot="153667">
            <a:off x="11832743" y="7676116"/>
            <a:ext cx="974248" cy="1047598"/>
          </a:xfrm>
          <a:custGeom>
            <a:avLst/>
            <a:gdLst>
              <a:gd name="connsiteX0" fmla="*/ 4030825 w 4030825"/>
              <a:gd name="connsiteY0" fmla="*/ 970384 h 1047598"/>
              <a:gd name="connsiteX1" fmla="*/ 2071396 w 4030825"/>
              <a:gd name="connsiteY1" fmla="*/ 970384 h 1047598"/>
              <a:gd name="connsiteX2" fmla="*/ 1212980 w 4030825"/>
              <a:gd name="connsiteY2" fmla="*/ 167951 h 1047598"/>
              <a:gd name="connsiteX3" fmla="*/ 0 w 4030825"/>
              <a:gd name="connsiteY3" fmla="*/ 0 h 1047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30825" h="1047598">
                <a:moveTo>
                  <a:pt x="4030825" y="970384"/>
                </a:moveTo>
                <a:cubicBezTo>
                  <a:pt x="3285931" y="1037253"/>
                  <a:pt x="2541037" y="1104123"/>
                  <a:pt x="2071396" y="970384"/>
                </a:cubicBezTo>
                <a:cubicBezTo>
                  <a:pt x="1601755" y="836645"/>
                  <a:pt x="1558213" y="329682"/>
                  <a:pt x="1212980" y="167951"/>
                </a:cubicBezTo>
                <a:cubicBezTo>
                  <a:pt x="867747" y="6220"/>
                  <a:pt x="433873" y="3110"/>
                  <a:pt x="0" y="0"/>
                </a:cubicBezTo>
              </a:path>
            </a:pathLst>
          </a:custGeom>
          <a:noFill/>
          <a:ln w="38100" cap="flat">
            <a:solidFill>
              <a:srgbClr val="FFFF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连接符: 曲线 7"/>
          <p:cNvCxnSpPr>
            <a:stCxn id="15" idx="1"/>
            <a:endCxn id="3" idx="3"/>
          </p:cNvCxnSpPr>
          <p:nvPr/>
        </p:nvCxnSpPr>
        <p:spPr>
          <a:xfrm rot="10800000" flipV="1">
            <a:off x="11809823" y="13415970"/>
            <a:ext cx="992724" cy="1024261"/>
          </a:xfrm>
          <a:prstGeom prst="curvedConnector3">
            <a:avLst>
              <a:gd name="adj1" fmla="val 50000"/>
            </a:avLst>
          </a:prstGeom>
          <a:noFill/>
          <a:ln w="28575" cap="flat">
            <a:solidFill>
              <a:srgbClr val="FFFFFF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0" name="连接符: 曲线 69"/>
          <p:cNvCxnSpPr/>
          <p:nvPr/>
        </p:nvCxnSpPr>
        <p:spPr>
          <a:xfrm rot="10800000" flipV="1">
            <a:off x="21259812" y="11125618"/>
            <a:ext cx="886100" cy="1676872"/>
          </a:xfrm>
          <a:prstGeom prst="curvedConnector3">
            <a:avLst>
              <a:gd name="adj1" fmla="val 50000"/>
            </a:avLst>
          </a:prstGeom>
          <a:noFill/>
          <a:ln w="28575" cap="flat">
            <a:solidFill>
              <a:srgbClr val="FFFFFF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4" name="连接符: 曲线 73"/>
          <p:cNvCxnSpPr/>
          <p:nvPr/>
        </p:nvCxnSpPr>
        <p:spPr>
          <a:xfrm rot="10800000">
            <a:off x="21259812" y="13928101"/>
            <a:ext cx="886100" cy="2458205"/>
          </a:xfrm>
          <a:prstGeom prst="curvedConnector3">
            <a:avLst>
              <a:gd name="adj1" fmla="val 50000"/>
            </a:avLst>
          </a:prstGeom>
          <a:noFill/>
          <a:ln w="28575" cap="flat">
            <a:solidFill>
              <a:srgbClr val="FFFFFF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3" name="连接符: 曲线 82"/>
          <p:cNvCxnSpPr/>
          <p:nvPr/>
        </p:nvCxnSpPr>
        <p:spPr>
          <a:xfrm rot="10800000" flipV="1">
            <a:off x="21223275" y="9018045"/>
            <a:ext cx="886100" cy="1676872"/>
          </a:xfrm>
          <a:prstGeom prst="curvedConnector3">
            <a:avLst>
              <a:gd name="adj1" fmla="val 50000"/>
            </a:avLst>
          </a:prstGeom>
          <a:noFill/>
          <a:ln w="28575" cap="flat">
            <a:solidFill>
              <a:srgbClr val="FFFFFF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矩形"/>
          <p:cNvSpPr/>
          <p:nvPr/>
        </p:nvSpPr>
        <p:spPr>
          <a:xfrm>
            <a:off x="1679511" y="3896415"/>
            <a:ext cx="30529762" cy="3823010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4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pic>
        <p:nvPicPr>
          <p:cNvPr id="135" name="圆圈.png" descr="圆圈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88169" y="3383992"/>
            <a:ext cx="2747374" cy="274737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53" name="用算力跨越空间"/>
          <p:cNvSpPr txBox="1"/>
          <p:nvPr/>
        </p:nvSpPr>
        <p:spPr>
          <a:xfrm>
            <a:off x="4308710" y="1607302"/>
            <a:ext cx="24454797" cy="1149030"/>
          </a:xfrm>
          <a:prstGeom prst="rect">
            <a:avLst/>
          </a:prstGeom>
          <a:ln w="12700">
            <a:miter lim="400000"/>
          </a:ln>
        </p:spPr>
        <p:txBody>
          <a:bodyPr lIns="35559" tIns="35559" rIns="35559" bIns="35559">
            <a:spAutoFit/>
          </a:bodyPr>
          <a:lstStyle/>
          <a:p>
            <a:pPr defTabSz="1734185">
              <a:defRPr sz="6000">
                <a:solidFill>
                  <a:srgbClr val="1C2D4E"/>
                </a:solidFill>
                <a:latin typeface="+mn-lt"/>
                <a:ea typeface="+mn-ea"/>
                <a:cs typeface="+mn-cs"/>
                <a:sym typeface="Source Han Sans CN Bold Bold"/>
              </a:defRPr>
            </a:pPr>
            <a:r>
              <a:rPr lang="zh-CN" altLang="en-US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  <a:sym typeface="Source Han Sans CN Bold Bold"/>
              </a:rPr>
              <a:t>基础设施打造软件生态</a:t>
            </a:r>
            <a:endParaRPr lang="zh-CN" altLang="en-US" sz="7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  <a:sym typeface="Source Han Sans CN Bold Bold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151834" y="9718660"/>
            <a:ext cx="4976042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indent="0" defTabSz="325120">
              <a:defRPr sz="4500">
                <a:solidFill>
                  <a:srgbClr val="1C2D4E"/>
                </a:solidFill>
                <a:latin typeface="+mn-lt"/>
                <a:ea typeface="+mn-ea"/>
                <a:cs typeface="+mn-cs"/>
                <a:sym typeface="Source Han Sans CN Bold Bold"/>
              </a:defRPr>
            </a:pPr>
            <a:r>
              <a:rPr lang="zh-CN" altLang="en-US" sz="5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开发者</a:t>
            </a:r>
            <a:r>
              <a:rPr lang="en-US" altLang="zh-CN" sz="5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/</a:t>
            </a:r>
            <a:r>
              <a:rPr lang="zh-CN" altLang="en-US" sz="5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用户生态</a:t>
            </a:r>
            <a:endParaRPr lang="zh-CN" altLang="en-US" sz="5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58" name="矩形"/>
          <p:cNvSpPr/>
          <p:nvPr/>
        </p:nvSpPr>
        <p:spPr>
          <a:xfrm>
            <a:off x="10910200" y="10881326"/>
            <a:ext cx="8821012" cy="3529276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120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169" name="矩形"/>
          <p:cNvSpPr/>
          <p:nvPr/>
        </p:nvSpPr>
        <p:spPr>
          <a:xfrm>
            <a:off x="1688534" y="10863520"/>
            <a:ext cx="8716226" cy="3529276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12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171" name="矩形 170"/>
          <p:cNvSpPr/>
          <p:nvPr/>
        </p:nvSpPr>
        <p:spPr>
          <a:xfrm>
            <a:off x="24553527" y="9702550"/>
            <a:ext cx="2749471" cy="8617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indent="0" defTabSz="325120">
              <a:defRPr sz="4500">
                <a:solidFill>
                  <a:srgbClr val="1C2D4E"/>
                </a:solidFill>
                <a:latin typeface="+mn-lt"/>
                <a:ea typeface="+mn-ea"/>
                <a:cs typeface="+mn-cs"/>
                <a:sym typeface="Source Han Sans CN Bold Bold"/>
              </a:defRPr>
            </a:pPr>
            <a:r>
              <a:rPr lang="zh-CN" altLang="en-US" sz="5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伙伴生态</a:t>
            </a:r>
            <a:endParaRPr lang="zh-CN" altLang="en-US" sz="5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172" name="文本框 7"/>
          <p:cNvSpPr txBox="1"/>
          <p:nvPr/>
        </p:nvSpPr>
        <p:spPr>
          <a:xfrm>
            <a:off x="3523404" y="11336540"/>
            <a:ext cx="4852898" cy="65105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17577" tIns="17577" rIns="17577" bIns="17577" numCol="1" anchor="t">
            <a:spAutoFit/>
          </a:bodyPr>
          <a:lstStyle/>
          <a:p>
            <a:pPr defTabSz="688975">
              <a:defRPr sz="4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4000" dirty="0">
                <a:gradFill flip="none" rotWithShape="1">
                  <a:gsLst>
                    <a:gs pos="47000">
                      <a:srgbClr val="C1E7FD"/>
                    </a:gs>
                    <a:gs pos="99000">
                      <a:srgbClr val="939CFF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软件包自动构建</a:t>
            </a:r>
            <a:endParaRPr lang="zh-CN" altLang="en-US" sz="4000" b="1" dirty="0">
              <a:gradFill flip="none" rotWithShape="1">
                <a:gsLst>
                  <a:gs pos="47000">
                    <a:srgbClr val="C1E7FD"/>
                  </a:gs>
                  <a:gs pos="99000">
                    <a:srgbClr val="939CFF"/>
                  </a:gs>
                </a:gsLst>
                <a:lin ang="36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3" name="文本框 7"/>
          <p:cNvSpPr txBox="1"/>
          <p:nvPr/>
        </p:nvSpPr>
        <p:spPr>
          <a:xfrm>
            <a:off x="10968034" y="11445222"/>
            <a:ext cx="8716225" cy="65105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17577" tIns="17577" rIns="17577" bIns="17577" numCol="1" anchor="t">
            <a:spAutoFit/>
          </a:bodyPr>
          <a:lstStyle/>
          <a:p>
            <a:pPr defTabSz="688975">
              <a:defRPr sz="4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4000" dirty="0">
                <a:gradFill flip="none" rotWithShape="1">
                  <a:gsLst>
                    <a:gs pos="47000">
                      <a:srgbClr val="C1E7FD"/>
                    </a:gs>
                    <a:gs pos="99000">
                      <a:srgbClr val="939CFF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软件中心</a:t>
            </a:r>
            <a:endParaRPr lang="zh-CN" altLang="en-US" sz="4000" b="1" dirty="0">
              <a:gradFill flip="none" rotWithShape="1">
                <a:gsLst>
                  <a:gs pos="47000">
                    <a:srgbClr val="C1E7FD"/>
                  </a:gs>
                  <a:gs pos="99000">
                    <a:srgbClr val="939CFF"/>
                  </a:gs>
                </a:gsLst>
                <a:lin ang="36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4" name="矩形"/>
          <p:cNvSpPr/>
          <p:nvPr/>
        </p:nvSpPr>
        <p:spPr>
          <a:xfrm>
            <a:off x="20754770" y="10863520"/>
            <a:ext cx="11454503" cy="7551321"/>
          </a:xfrm>
          <a:prstGeom prst="rect">
            <a:avLst/>
          </a:prstGeom>
          <a:solidFill>
            <a:schemeClr val="tx1">
              <a:alpha val="9804"/>
            </a:scheme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12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175" name="文本框 7"/>
          <p:cNvSpPr txBox="1"/>
          <p:nvPr/>
        </p:nvSpPr>
        <p:spPr>
          <a:xfrm>
            <a:off x="23859557" y="11183074"/>
            <a:ext cx="4852898" cy="65105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17577" tIns="17577" rIns="17577" bIns="17577" numCol="1" anchor="t">
            <a:spAutoFit/>
          </a:bodyPr>
          <a:lstStyle/>
          <a:p>
            <a:pPr defTabSz="688975">
              <a:defRPr sz="4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4000" dirty="0">
                <a:gradFill flip="none" rotWithShape="1">
                  <a:gsLst>
                    <a:gs pos="47000">
                      <a:srgbClr val="C1E7FD"/>
                    </a:gs>
                    <a:gs pos="99000">
                      <a:srgbClr val="939CFF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兼容性测评服务</a:t>
            </a:r>
            <a:endParaRPr lang="zh-CN" altLang="en-US" sz="4000" dirty="0">
              <a:gradFill flip="none" rotWithShape="1">
                <a:gsLst>
                  <a:gs pos="47000">
                    <a:srgbClr val="C1E7FD"/>
                  </a:gs>
                  <a:gs pos="99000">
                    <a:srgbClr val="939CFF"/>
                  </a:gs>
                </a:gsLst>
                <a:lin ang="36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6" name="文本框 175"/>
          <p:cNvSpPr txBox="1"/>
          <p:nvPr/>
        </p:nvSpPr>
        <p:spPr>
          <a:xfrm>
            <a:off x="21046711" y="12335672"/>
            <a:ext cx="10216528" cy="103595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方便快捷的认证全流程管理、涵盖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10+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类软件，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20+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测评机构</a:t>
            </a:r>
            <a:endParaRPr lang="en-US" altLang="zh-CN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5" name="文本框 11"/>
          <p:cNvSpPr txBox="1"/>
          <p:nvPr/>
        </p:nvSpPr>
        <p:spPr>
          <a:xfrm>
            <a:off x="2450238" y="12736223"/>
            <a:ext cx="6999231" cy="984885"/>
          </a:xfrm>
          <a:prstGeom prst="rect">
            <a:avLst/>
          </a:prstGeom>
          <a:ln w="3175">
            <a:miter lim="400000"/>
          </a:ln>
        </p:spPr>
        <p:txBody>
          <a:bodyPr wrap="square" lIns="0" tIns="0" rIns="0" bIns="0" anchor="ctr">
            <a:spAutoFit/>
          </a:bodyPr>
          <a:lstStyle>
            <a:lvl1pPr algn="l" defTabSz="3387090">
              <a:spcBef>
                <a:spcPts val="6100"/>
              </a:spcBef>
              <a:defRPr sz="3000"/>
            </a:lvl1pPr>
          </a:lstStyle>
          <a:p>
            <a:pPr algn="ct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上游监控、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spec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自动生成、分布式批量构建、构建失败自动修复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23635802" y="13745487"/>
            <a:ext cx="5038345" cy="3968275"/>
            <a:chOff x="26792252" y="4639316"/>
            <a:chExt cx="7134752" cy="7373624"/>
          </a:xfrm>
        </p:grpSpPr>
        <p:sp>
          <p:nvSpPr>
            <p:cNvPr id="67" name="矩形"/>
            <p:cNvSpPr/>
            <p:nvPr/>
          </p:nvSpPr>
          <p:spPr>
            <a:xfrm>
              <a:off x="28744304" y="9647667"/>
              <a:ext cx="501976" cy="834005"/>
            </a:xfrm>
            <a:prstGeom prst="rect">
              <a:avLst/>
            </a:prstGeom>
            <a:gradFill>
              <a:gsLst>
                <a:gs pos="0">
                  <a:srgbClr val="C0E6FD"/>
                </a:gs>
                <a:gs pos="100000">
                  <a:srgbClr val="F9C4FF"/>
                </a:gs>
              </a:gsLst>
              <a:lin ang="15582167"/>
            </a:gradFill>
            <a:ln w="3175">
              <a:miter lim="400000"/>
            </a:ln>
          </p:spPr>
          <p:txBody>
            <a:bodyPr lIns="165096" tIns="165096" rIns="165096" bIns="165096" anchor="ctr"/>
            <a:lstStyle/>
            <a:p>
              <a:pPr defTabSz="2798445">
                <a:defRPr sz="2400">
                  <a:solidFill>
                    <a:srgbClr val="666666"/>
                  </a:solidFill>
                </a:defRPr>
              </a:pPr>
              <a:endPara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" name="矩形"/>
            <p:cNvSpPr/>
            <p:nvPr/>
          </p:nvSpPr>
          <p:spPr>
            <a:xfrm>
              <a:off x="30763308" y="7651071"/>
              <a:ext cx="430237" cy="2830602"/>
            </a:xfrm>
            <a:prstGeom prst="rect">
              <a:avLst/>
            </a:prstGeom>
            <a:gradFill>
              <a:gsLst>
                <a:gs pos="0">
                  <a:srgbClr val="C0E6FD"/>
                </a:gs>
                <a:gs pos="100000">
                  <a:srgbClr val="F9C4FF"/>
                </a:gs>
              </a:gsLst>
              <a:lin ang="15582167"/>
            </a:gradFill>
            <a:ln w="3175">
              <a:miter lim="400000"/>
            </a:ln>
          </p:spPr>
          <p:txBody>
            <a:bodyPr lIns="165096" tIns="165096" rIns="165096" bIns="165096" anchor="ctr"/>
            <a:lstStyle/>
            <a:p>
              <a:pPr defTabSz="2798445"/>
              <a:endPara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" name="矩形"/>
            <p:cNvSpPr/>
            <p:nvPr/>
          </p:nvSpPr>
          <p:spPr>
            <a:xfrm>
              <a:off x="32782313" y="5119252"/>
              <a:ext cx="500457" cy="5362420"/>
            </a:xfrm>
            <a:prstGeom prst="rect">
              <a:avLst/>
            </a:prstGeom>
            <a:gradFill>
              <a:gsLst>
                <a:gs pos="0">
                  <a:srgbClr val="C0E6FD"/>
                </a:gs>
                <a:gs pos="100000">
                  <a:srgbClr val="FAC9FF"/>
                </a:gs>
              </a:gsLst>
              <a:lin ang="15582167"/>
            </a:gradFill>
            <a:ln w="3175">
              <a:miter lim="400000"/>
            </a:ln>
          </p:spPr>
          <p:txBody>
            <a:bodyPr lIns="165096" tIns="165096" rIns="165096" bIns="165096" anchor="ctr"/>
            <a:lstStyle/>
            <a:p>
              <a:pPr defTabSz="2798445"/>
              <a:endPara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" name="圆角矩形"/>
            <p:cNvSpPr/>
            <p:nvPr/>
          </p:nvSpPr>
          <p:spPr>
            <a:xfrm rot="16200000">
              <a:off x="24549506" y="7946416"/>
              <a:ext cx="5996610" cy="29571"/>
            </a:xfrm>
            <a:prstGeom prst="roundRect">
              <a:avLst>
                <a:gd name="adj" fmla="val 50000"/>
              </a:avLst>
            </a:prstGeom>
            <a:gradFill>
              <a:gsLst>
                <a:gs pos="2157">
                  <a:srgbClr val="000000">
                    <a:alpha val="59770"/>
                  </a:srgbClr>
                </a:gs>
                <a:gs pos="44540">
                  <a:srgbClr val="000000">
                    <a:alpha val="39937"/>
                  </a:srgbClr>
                </a:gs>
                <a:gs pos="83507">
                  <a:srgbClr val="000000">
                    <a:alpha val="35478"/>
                  </a:srgbClr>
                </a:gs>
                <a:gs pos="99544">
                  <a:srgbClr val="000000">
                    <a:alpha val="0"/>
                  </a:srgbClr>
                </a:gs>
              </a:gsLst>
              <a:lin ang="10800000"/>
            </a:gradFill>
            <a:ln w="3175">
              <a:miter lim="400000"/>
            </a:ln>
          </p:spPr>
          <p:txBody>
            <a:bodyPr lIns="142239" tIns="142239" rIns="142239" bIns="142239" anchor="ctr"/>
            <a:lstStyle/>
            <a:p>
              <a:pPr defTabSz="2348230">
                <a:defRPr sz="9000">
                  <a:solidFill>
                    <a:srgbClr val="F98C55"/>
                  </a:solidFill>
                </a:defRPr>
              </a:pPr>
              <a:endPara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" name="矩形"/>
            <p:cNvSpPr/>
            <p:nvPr/>
          </p:nvSpPr>
          <p:spPr>
            <a:xfrm>
              <a:off x="27524900" y="11544050"/>
              <a:ext cx="783684" cy="468890"/>
            </a:xfrm>
            <a:prstGeom prst="rect">
              <a:avLst/>
            </a:prstGeom>
            <a:gradFill>
              <a:gsLst>
                <a:gs pos="0">
                  <a:srgbClr val="FAC9FF"/>
                </a:gs>
                <a:gs pos="100000">
                  <a:srgbClr val="C0E6FD"/>
                </a:gs>
              </a:gsLst>
              <a:lin ang="15582167"/>
            </a:gradFill>
            <a:ln w="3175">
              <a:miter lim="400000"/>
            </a:ln>
          </p:spPr>
          <p:txBody>
            <a:bodyPr lIns="165096" tIns="165096" rIns="165096" bIns="165096" anchor="ctr"/>
            <a:lstStyle/>
            <a:p>
              <a:pPr defTabSz="2798445"/>
              <a:endPara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" name="数字经济规模…"/>
            <p:cNvSpPr txBox="1"/>
            <p:nvPr/>
          </p:nvSpPr>
          <p:spPr>
            <a:xfrm>
              <a:off x="28404636" y="11599073"/>
              <a:ext cx="1589951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/>
            <a:p>
              <a:pPr algn="l" defTabSz="17780">
                <a:buFont typeface="Source Han Sans CN Regular"/>
                <a:defRPr sz="2000">
                  <a:solidFill>
                    <a:srgbClr val="1C2D4E"/>
                  </a:solidFill>
                </a:defRPr>
              </a:pPr>
              <a:r>
                <a:rPr lang="zh-CN" alt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签发证书数目</a:t>
              </a: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73" name="2017"/>
            <p:cNvSpPr txBox="1"/>
            <p:nvPr/>
          </p:nvSpPr>
          <p:spPr>
            <a:xfrm>
              <a:off x="28638461" y="10642948"/>
              <a:ext cx="653798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>
              <a:lvl1pPr defTabSz="17780">
                <a:buFont typeface="Source Han Sans CN Regular"/>
                <a:defRPr sz="2000">
                  <a:solidFill>
                    <a:srgbClr val="1C2D4E"/>
                  </a:solidFill>
                </a:defRPr>
              </a:lvl1pPr>
            </a:lstStyle>
            <a:p>
              <a:r>
                <a:rPr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20</a:t>
              </a:r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22</a:t>
              </a:r>
              <a:endParaRPr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74" name="2018"/>
            <p:cNvSpPr txBox="1"/>
            <p:nvPr/>
          </p:nvSpPr>
          <p:spPr>
            <a:xfrm>
              <a:off x="30667969" y="10642948"/>
              <a:ext cx="653798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>
              <a:lvl1pPr defTabSz="17780">
                <a:buFont typeface="Source Han Sans CN Regular"/>
                <a:defRPr sz="2000">
                  <a:solidFill>
                    <a:srgbClr val="1C2D4E"/>
                  </a:solidFill>
                </a:defRPr>
              </a:lvl1pPr>
            </a:lstStyle>
            <a:p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2023</a:t>
              </a:r>
              <a:endPara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75" name="2019"/>
            <p:cNvSpPr txBox="1"/>
            <p:nvPr/>
          </p:nvSpPr>
          <p:spPr>
            <a:xfrm>
              <a:off x="32697476" y="10642948"/>
              <a:ext cx="653797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>
              <a:lvl1pPr defTabSz="17780">
                <a:buFont typeface="Source Han Sans CN Regular"/>
                <a:defRPr sz="2000">
                  <a:solidFill>
                    <a:srgbClr val="1C2D4E"/>
                  </a:solidFill>
                </a:defRPr>
              </a:lvl1pPr>
            </a:lstStyle>
            <a:p>
              <a:r>
                <a:rPr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20</a:t>
              </a:r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24</a:t>
              </a:r>
              <a:endParaRPr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76" name="40"/>
            <p:cNvSpPr txBox="1"/>
            <p:nvPr/>
          </p:nvSpPr>
          <p:spPr>
            <a:xfrm>
              <a:off x="26942935" y="9021151"/>
              <a:ext cx="503115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>
              <a:lvl1pPr algn="r" defTabSz="17780">
                <a:buFont typeface="Source Han Sans CN Regular"/>
                <a:defRPr sz="2000">
                  <a:solidFill>
                    <a:srgbClr val="1C2D4E"/>
                  </a:solidFill>
                </a:defRPr>
              </a:lvl1pPr>
            </a:lstStyle>
            <a:p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400</a:t>
              </a:r>
              <a:endPara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77" name="80"/>
            <p:cNvSpPr txBox="1"/>
            <p:nvPr/>
          </p:nvSpPr>
          <p:spPr>
            <a:xfrm>
              <a:off x="26942935" y="7739651"/>
              <a:ext cx="503115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>
              <a:lvl1pPr algn="r" defTabSz="17780">
                <a:buFont typeface="Source Han Sans CN Regular"/>
                <a:defRPr sz="2000">
                  <a:solidFill>
                    <a:srgbClr val="1C2D4E"/>
                  </a:solidFill>
                </a:defRPr>
              </a:lvl1pPr>
            </a:lstStyle>
            <a:p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800</a:t>
              </a:r>
              <a:endPara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78" name="120"/>
            <p:cNvSpPr txBox="1"/>
            <p:nvPr/>
          </p:nvSpPr>
          <p:spPr>
            <a:xfrm>
              <a:off x="26792252" y="6447599"/>
              <a:ext cx="653798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>
              <a:lvl1pPr algn="r" defTabSz="17780">
                <a:buFont typeface="Source Han Sans CN Regular"/>
                <a:defRPr sz="2000">
                  <a:solidFill>
                    <a:srgbClr val="1C2D4E"/>
                  </a:solidFill>
                </a:defRPr>
              </a:lvl1pPr>
            </a:lstStyle>
            <a:p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1200</a:t>
              </a:r>
              <a:endPara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79" name="160"/>
            <p:cNvSpPr txBox="1"/>
            <p:nvPr/>
          </p:nvSpPr>
          <p:spPr>
            <a:xfrm>
              <a:off x="26792252" y="5164029"/>
              <a:ext cx="653798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>
              <a:lvl1pPr algn="r" defTabSz="17780">
                <a:buFont typeface="Source Han Sans CN Regular"/>
                <a:defRPr sz="2000">
                  <a:solidFill>
                    <a:srgbClr val="1C2D4E"/>
                  </a:solidFill>
                </a:defRPr>
              </a:lvl1pPr>
            </a:lstStyle>
            <a:p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1600</a:t>
              </a:r>
              <a:endPara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80" name="31.3"/>
            <p:cNvSpPr txBox="1"/>
            <p:nvPr/>
          </p:nvSpPr>
          <p:spPr>
            <a:xfrm>
              <a:off x="30739427" y="7043346"/>
              <a:ext cx="503115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>
              <a:lvl1pPr defTabSz="17780">
                <a:buFont typeface="Source Han Sans CN Regular"/>
                <a:defRPr sz="2000">
                  <a:solidFill>
                    <a:srgbClr val="1C2D4E"/>
                  </a:solidFill>
                </a:defRPr>
              </a:lvl1pPr>
            </a:lstStyle>
            <a:p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983</a:t>
              </a:r>
              <a:endPara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81" name="圆角矩形"/>
            <p:cNvSpPr/>
            <p:nvPr/>
          </p:nvSpPr>
          <p:spPr>
            <a:xfrm>
              <a:off x="26957286" y="10551714"/>
              <a:ext cx="6969718" cy="457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0" y="21600"/>
                  </a:moveTo>
                  <a:lnTo>
                    <a:pt x="21570" y="21600"/>
                  </a:lnTo>
                  <a:cubicBezTo>
                    <a:pt x="21578" y="21600"/>
                    <a:pt x="21584" y="21600"/>
                    <a:pt x="21587" y="20949"/>
                  </a:cubicBezTo>
                  <a:cubicBezTo>
                    <a:pt x="21592" y="19857"/>
                    <a:pt x="21597" y="17494"/>
                    <a:pt x="21599" y="14494"/>
                  </a:cubicBezTo>
                  <a:cubicBezTo>
                    <a:pt x="21600" y="13310"/>
                    <a:pt x="21600" y="12060"/>
                    <a:pt x="21600" y="10800"/>
                  </a:cubicBezTo>
                  <a:cubicBezTo>
                    <a:pt x="21600" y="9540"/>
                    <a:pt x="21600" y="8290"/>
                    <a:pt x="21599" y="7106"/>
                  </a:cubicBezTo>
                  <a:cubicBezTo>
                    <a:pt x="21597" y="4106"/>
                    <a:pt x="21592" y="1743"/>
                    <a:pt x="21587" y="651"/>
                  </a:cubicBezTo>
                  <a:cubicBezTo>
                    <a:pt x="21584" y="0"/>
                    <a:pt x="21578" y="0"/>
                    <a:pt x="21570" y="0"/>
                  </a:cubicBezTo>
                  <a:lnTo>
                    <a:pt x="30" y="0"/>
                  </a:lnTo>
                  <a:cubicBezTo>
                    <a:pt x="22" y="0"/>
                    <a:pt x="16" y="0"/>
                    <a:pt x="13" y="651"/>
                  </a:cubicBezTo>
                  <a:cubicBezTo>
                    <a:pt x="8" y="1743"/>
                    <a:pt x="3" y="4106"/>
                    <a:pt x="1" y="7106"/>
                  </a:cubicBezTo>
                  <a:cubicBezTo>
                    <a:pt x="0" y="8290"/>
                    <a:pt x="0" y="9540"/>
                    <a:pt x="0" y="10800"/>
                  </a:cubicBezTo>
                  <a:cubicBezTo>
                    <a:pt x="0" y="12060"/>
                    <a:pt x="0" y="13310"/>
                    <a:pt x="1" y="14494"/>
                  </a:cubicBezTo>
                  <a:cubicBezTo>
                    <a:pt x="3" y="17494"/>
                    <a:pt x="8" y="19857"/>
                    <a:pt x="13" y="20949"/>
                  </a:cubicBezTo>
                  <a:cubicBezTo>
                    <a:pt x="16" y="21600"/>
                    <a:pt x="22" y="21600"/>
                    <a:pt x="30" y="21600"/>
                  </a:cubicBez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43913">
                  <a:srgbClr val="000000">
                    <a:alpha val="56747"/>
                  </a:srgbClr>
                </a:gs>
                <a:gs pos="81554">
                  <a:srgbClr val="000000">
                    <a:alpha val="35478"/>
                  </a:srgbClr>
                </a:gs>
                <a:gs pos="99544">
                  <a:srgbClr val="000000">
                    <a:alpha val="0"/>
                  </a:srgbClr>
                </a:gs>
              </a:gsLst>
              <a:lin ang="10800000"/>
            </a:gradFill>
            <a:ln w="3175">
              <a:miter lim="400000"/>
            </a:ln>
          </p:spPr>
          <p:txBody>
            <a:bodyPr lIns="142239" tIns="142239" rIns="142239" bIns="142239" anchor="ctr"/>
            <a:lstStyle/>
            <a:p>
              <a:pPr defTabSz="2348230">
                <a:defRPr sz="9000">
                  <a:solidFill>
                    <a:srgbClr val="F98C55"/>
                  </a:solidFill>
                </a:defRPr>
              </a:pPr>
              <a:endPara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82" name="成组"/>
            <p:cNvGrpSpPr/>
            <p:nvPr/>
          </p:nvGrpSpPr>
          <p:grpSpPr>
            <a:xfrm>
              <a:off x="31049902" y="11682268"/>
              <a:ext cx="783685" cy="220412"/>
              <a:chOff x="0" y="0"/>
              <a:chExt cx="783683" cy="220410"/>
            </a:xfrm>
          </p:grpSpPr>
          <p:sp>
            <p:nvSpPr>
              <p:cNvPr id="97" name="圆角矩形"/>
              <p:cNvSpPr/>
              <p:nvPr/>
            </p:nvSpPr>
            <p:spPr>
              <a:xfrm>
                <a:off x="0" y="99976"/>
                <a:ext cx="783684" cy="204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6" y="21600"/>
                    </a:moveTo>
                    <a:lnTo>
                      <a:pt x="21484" y="21600"/>
                    </a:lnTo>
                    <a:cubicBezTo>
                      <a:pt x="21518" y="21600"/>
                      <a:pt x="21538" y="21600"/>
                      <a:pt x="21552" y="21382"/>
                    </a:cubicBezTo>
                    <a:cubicBezTo>
                      <a:pt x="21572" y="21109"/>
                      <a:pt x="21587" y="20517"/>
                      <a:pt x="21594" y="19765"/>
                    </a:cubicBezTo>
                    <a:cubicBezTo>
                      <a:pt x="21600" y="19244"/>
                      <a:pt x="21600" y="18462"/>
                      <a:pt x="21600" y="17158"/>
                    </a:cubicBezTo>
                    <a:lnTo>
                      <a:pt x="21600" y="4442"/>
                    </a:lnTo>
                    <a:cubicBezTo>
                      <a:pt x="21600" y="3138"/>
                      <a:pt x="21600" y="2356"/>
                      <a:pt x="21594" y="1835"/>
                    </a:cubicBezTo>
                    <a:cubicBezTo>
                      <a:pt x="21587" y="1083"/>
                      <a:pt x="21572" y="491"/>
                      <a:pt x="21552" y="218"/>
                    </a:cubicBezTo>
                    <a:cubicBezTo>
                      <a:pt x="21538" y="0"/>
                      <a:pt x="21518" y="0"/>
                      <a:pt x="21484" y="0"/>
                    </a:cubicBezTo>
                    <a:lnTo>
                      <a:pt x="116" y="0"/>
                    </a:lnTo>
                    <a:cubicBezTo>
                      <a:pt x="82" y="0"/>
                      <a:pt x="62" y="0"/>
                      <a:pt x="48" y="218"/>
                    </a:cubicBezTo>
                    <a:cubicBezTo>
                      <a:pt x="28" y="491"/>
                      <a:pt x="13" y="1083"/>
                      <a:pt x="6" y="1835"/>
                    </a:cubicBezTo>
                    <a:cubicBezTo>
                      <a:pt x="0" y="2356"/>
                      <a:pt x="0" y="3138"/>
                      <a:pt x="0" y="4442"/>
                    </a:cubicBezTo>
                    <a:lnTo>
                      <a:pt x="0" y="17158"/>
                    </a:lnTo>
                    <a:cubicBezTo>
                      <a:pt x="0" y="18462"/>
                      <a:pt x="0" y="19244"/>
                      <a:pt x="6" y="19765"/>
                    </a:cubicBezTo>
                    <a:cubicBezTo>
                      <a:pt x="13" y="20517"/>
                      <a:pt x="28" y="21109"/>
                      <a:pt x="48" y="21382"/>
                    </a:cubicBezTo>
                    <a:cubicBezTo>
                      <a:pt x="62" y="21600"/>
                      <a:pt x="82" y="21600"/>
                      <a:pt x="116" y="21600"/>
                    </a:cubicBezTo>
                    <a:close/>
                  </a:path>
                </a:pathLst>
              </a:custGeom>
              <a:solidFill>
                <a:srgbClr val="1C2D4E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65274" tIns="165274" rIns="165274" bIns="165274" numCol="1" anchor="ctr">
                <a:noAutofit/>
              </a:bodyPr>
              <a:lstStyle/>
              <a:p>
                <a:pPr defTabSz="4817110">
                  <a:lnSpc>
                    <a:spcPct val="90000"/>
                  </a:lnSpc>
                  <a:spcBef>
                    <a:spcPts val="8700"/>
                  </a:spcBef>
                  <a:defRPr sz="5400">
                    <a:solidFill>
                      <a:srgbClr val="000000"/>
                    </a:solidFill>
                  </a:defRPr>
                </a:pPr>
                <a:endPara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98" name="成组"/>
              <p:cNvGrpSpPr/>
              <p:nvPr/>
            </p:nvGrpSpPr>
            <p:grpSpPr>
              <a:xfrm>
                <a:off x="281636" y="0"/>
                <a:ext cx="220412" cy="220411"/>
                <a:chOff x="0" y="0"/>
                <a:chExt cx="220410" cy="220410"/>
              </a:xfrm>
            </p:grpSpPr>
            <p:sp>
              <p:nvSpPr>
                <p:cNvPr id="99" name="圆形"/>
                <p:cNvSpPr/>
                <p:nvPr/>
              </p:nvSpPr>
              <p:spPr>
                <a:xfrm>
                  <a:off x="0" y="0"/>
                  <a:ext cx="220411" cy="220411"/>
                </a:xfrm>
                <a:prstGeom prst="ellipse">
                  <a:avLst/>
                </a:prstGeom>
                <a:solidFill>
                  <a:srgbClr val="1C2D4E">
                    <a:alpha val="30133"/>
                  </a:srgbClr>
                </a:solidFill>
                <a:ln w="3175" cap="flat">
                  <a:noFill/>
                  <a:miter lim="400000"/>
                </a:ln>
                <a:effectLst/>
              </p:spPr>
              <p:txBody>
                <a:bodyPr wrap="square" lIns="165274" tIns="165274" rIns="165274" bIns="165274" numCol="1" anchor="ctr">
                  <a:noAutofit/>
                </a:bodyPr>
                <a:lstStyle/>
                <a:p>
                  <a:pPr defTabSz="4817110">
                    <a:lnSpc>
                      <a:spcPct val="90000"/>
                    </a:lnSpc>
                    <a:spcBef>
                      <a:spcPts val="8700"/>
                    </a:spcBef>
                    <a:defRPr sz="5400">
                      <a:solidFill>
                        <a:srgbClr val="000000"/>
                      </a:solidFill>
                    </a:defRPr>
                  </a:pPr>
                  <a:endParaRPr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00" name="圆形"/>
                <p:cNvSpPr/>
                <p:nvPr/>
              </p:nvSpPr>
              <p:spPr>
                <a:xfrm>
                  <a:off x="52628" y="52629"/>
                  <a:ext cx="115155" cy="115154"/>
                </a:xfrm>
                <a:prstGeom prst="ellipse">
                  <a:avLst/>
                </a:prstGeom>
                <a:solidFill>
                  <a:srgbClr val="1C2D4E"/>
                </a:solidFill>
                <a:ln w="3175" cap="flat">
                  <a:noFill/>
                  <a:miter lim="400000"/>
                </a:ln>
                <a:effectLst/>
              </p:spPr>
              <p:txBody>
                <a:bodyPr wrap="square" lIns="165274" tIns="165274" rIns="165274" bIns="165274" numCol="1" anchor="ctr">
                  <a:noAutofit/>
                </a:bodyPr>
                <a:lstStyle/>
                <a:p>
                  <a:pPr defTabSz="4817110">
                    <a:lnSpc>
                      <a:spcPct val="90000"/>
                    </a:lnSpc>
                    <a:spcBef>
                      <a:spcPts val="8700"/>
                    </a:spcBef>
                    <a:defRPr sz="5400">
                      <a:solidFill>
                        <a:srgbClr val="000000"/>
                      </a:solidFill>
                    </a:defRPr>
                  </a:pPr>
                  <a:endParaRPr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sp>
          <p:nvSpPr>
            <p:cNvPr id="83" name="数字经济占比…"/>
            <p:cNvSpPr txBox="1"/>
            <p:nvPr/>
          </p:nvSpPr>
          <p:spPr>
            <a:xfrm>
              <a:off x="31918107" y="11613052"/>
              <a:ext cx="1589951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/>
            <a:p>
              <a:pPr algn="l" defTabSz="17780">
                <a:defRPr sz="2000">
                  <a:solidFill>
                    <a:srgbClr val="1C2D4E"/>
                  </a:solidFill>
                </a:defRPr>
              </a:pPr>
              <a:r>
                <a:rPr lang="zh-CN" alt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签发证书数目</a:t>
              </a: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84" name="31.3"/>
            <p:cNvSpPr txBox="1"/>
            <p:nvPr/>
          </p:nvSpPr>
          <p:spPr>
            <a:xfrm>
              <a:off x="32705641" y="4639316"/>
              <a:ext cx="653798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>
              <a:lvl1pPr defTabSz="17780">
                <a:buFont typeface="Source Han Sans CN Regular"/>
                <a:defRPr sz="2000">
                  <a:solidFill>
                    <a:srgbClr val="1C2D4E"/>
                  </a:solidFill>
                </a:defRPr>
              </a:lvl1pPr>
            </a:lstStyle>
            <a:p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1664</a:t>
              </a:r>
              <a:endPara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85" name="圆角矩形"/>
            <p:cNvSpPr/>
            <p:nvPr/>
          </p:nvSpPr>
          <p:spPr>
            <a:xfrm rot="18932292">
              <a:off x="28542635" y="8633324"/>
              <a:ext cx="2913413" cy="25401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3175">
              <a:miter lim="400000"/>
            </a:ln>
          </p:spPr>
          <p:txBody>
            <a:bodyPr lIns="165274" tIns="165274" rIns="165274" bIns="165274" anchor="ctr"/>
            <a:lstStyle/>
            <a:p>
              <a:pPr defTabSz="4817110">
                <a:lnSpc>
                  <a:spcPct val="90000"/>
                </a:lnSpc>
                <a:spcBef>
                  <a:spcPts val="8700"/>
                </a:spcBef>
                <a:defRPr sz="5400">
                  <a:solidFill>
                    <a:srgbClr val="000000"/>
                  </a:solidFill>
                </a:defRPr>
              </a:pPr>
              <a:endPara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6" name="27.2"/>
            <p:cNvSpPr txBox="1"/>
            <p:nvPr/>
          </p:nvSpPr>
          <p:spPr>
            <a:xfrm>
              <a:off x="28699211" y="8999651"/>
              <a:ext cx="503115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>
              <a:lvl1pPr defTabSz="17780">
                <a:buFont typeface="Source Han Sans CN Regular"/>
                <a:defRPr sz="2000">
                  <a:solidFill>
                    <a:srgbClr val="1C2D4E"/>
                  </a:solidFill>
                </a:defRPr>
              </a:lvl1pPr>
            </a:lstStyle>
            <a:p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264</a:t>
              </a:r>
              <a:endPara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grpSp>
          <p:nvGrpSpPr>
            <p:cNvPr id="87" name="成组"/>
            <p:cNvGrpSpPr/>
            <p:nvPr/>
          </p:nvGrpSpPr>
          <p:grpSpPr>
            <a:xfrm>
              <a:off x="28791705" y="9477713"/>
              <a:ext cx="304693" cy="304692"/>
              <a:chOff x="0" y="0"/>
              <a:chExt cx="304691" cy="304691"/>
            </a:xfrm>
          </p:grpSpPr>
          <p:sp>
            <p:nvSpPr>
              <p:cNvPr id="95" name="圆形"/>
              <p:cNvSpPr/>
              <p:nvPr/>
            </p:nvSpPr>
            <p:spPr>
              <a:xfrm>
                <a:off x="0" y="0"/>
                <a:ext cx="304692" cy="304692"/>
              </a:xfrm>
              <a:prstGeom prst="ellipse">
                <a:avLst/>
              </a:prstGeom>
              <a:solidFill>
                <a:srgbClr val="1C2D4E">
                  <a:alpha val="30133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65274" tIns="165274" rIns="165274" bIns="165274" numCol="1" anchor="ctr">
                <a:noAutofit/>
              </a:bodyPr>
              <a:lstStyle/>
              <a:p>
                <a:pPr defTabSz="4817110">
                  <a:lnSpc>
                    <a:spcPct val="90000"/>
                  </a:lnSpc>
                  <a:spcBef>
                    <a:spcPts val="8700"/>
                  </a:spcBef>
                  <a:defRPr sz="5400">
                    <a:solidFill>
                      <a:srgbClr val="000000"/>
                    </a:solidFill>
                  </a:defRPr>
                </a:pPr>
                <a:endPara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6" name="圆形"/>
              <p:cNvSpPr/>
              <p:nvPr/>
            </p:nvSpPr>
            <p:spPr>
              <a:xfrm>
                <a:off x="72752" y="72753"/>
                <a:ext cx="159187" cy="159186"/>
              </a:xfrm>
              <a:prstGeom prst="ellipse">
                <a:avLst/>
              </a:prstGeom>
              <a:solidFill>
                <a:srgbClr val="1C2D4E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65274" tIns="165274" rIns="165274" bIns="165274" numCol="1" anchor="ctr">
                <a:noAutofit/>
              </a:bodyPr>
              <a:lstStyle/>
              <a:p>
                <a:pPr defTabSz="4817110">
                  <a:lnSpc>
                    <a:spcPct val="90000"/>
                  </a:lnSpc>
                  <a:spcBef>
                    <a:spcPts val="8700"/>
                  </a:spcBef>
                  <a:defRPr sz="5400">
                    <a:solidFill>
                      <a:srgbClr val="000000"/>
                    </a:solidFill>
                  </a:defRPr>
                </a:pPr>
                <a:endPara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88" name="成组"/>
            <p:cNvGrpSpPr/>
            <p:nvPr/>
          </p:nvGrpSpPr>
          <p:grpSpPr>
            <a:xfrm>
              <a:off x="30838639" y="7487757"/>
              <a:ext cx="304693" cy="304692"/>
              <a:chOff x="0" y="0"/>
              <a:chExt cx="304691" cy="304691"/>
            </a:xfrm>
          </p:grpSpPr>
          <p:sp>
            <p:nvSpPr>
              <p:cNvPr id="93" name="圆形"/>
              <p:cNvSpPr/>
              <p:nvPr/>
            </p:nvSpPr>
            <p:spPr>
              <a:xfrm>
                <a:off x="0" y="0"/>
                <a:ext cx="304692" cy="304692"/>
              </a:xfrm>
              <a:prstGeom prst="ellipse">
                <a:avLst/>
              </a:prstGeom>
              <a:solidFill>
                <a:srgbClr val="1C2D4E">
                  <a:alpha val="30133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65274" tIns="165274" rIns="165274" bIns="165274" numCol="1" anchor="ctr">
                <a:noAutofit/>
              </a:bodyPr>
              <a:lstStyle/>
              <a:p>
                <a:pPr defTabSz="4817110">
                  <a:lnSpc>
                    <a:spcPct val="90000"/>
                  </a:lnSpc>
                  <a:spcBef>
                    <a:spcPts val="8700"/>
                  </a:spcBef>
                  <a:defRPr sz="5400">
                    <a:solidFill>
                      <a:srgbClr val="000000"/>
                    </a:solidFill>
                  </a:defRPr>
                </a:pPr>
                <a:endPara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4" name="圆形"/>
              <p:cNvSpPr/>
              <p:nvPr/>
            </p:nvSpPr>
            <p:spPr>
              <a:xfrm>
                <a:off x="72752" y="72753"/>
                <a:ext cx="159187" cy="159186"/>
              </a:xfrm>
              <a:prstGeom prst="ellipse">
                <a:avLst/>
              </a:prstGeom>
              <a:solidFill>
                <a:srgbClr val="1C2D4E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65274" tIns="165274" rIns="165274" bIns="165274" numCol="1" anchor="ctr">
                <a:noAutofit/>
              </a:bodyPr>
              <a:lstStyle/>
              <a:p>
                <a:pPr defTabSz="4817110">
                  <a:lnSpc>
                    <a:spcPct val="90000"/>
                  </a:lnSpc>
                  <a:spcBef>
                    <a:spcPts val="8700"/>
                  </a:spcBef>
                  <a:defRPr sz="5400">
                    <a:solidFill>
                      <a:srgbClr val="000000"/>
                    </a:solidFill>
                  </a:defRPr>
                </a:pPr>
                <a:endPara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89" name="成组"/>
            <p:cNvGrpSpPr/>
            <p:nvPr/>
          </p:nvGrpSpPr>
          <p:grpSpPr>
            <a:xfrm>
              <a:off x="32880194" y="5008501"/>
              <a:ext cx="304693" cy="304692"/>
              <a:chOff x="0" y="0"/>
              <a:chExt cx="304691" cy="304691"/>
            </a:xfrm>
          </p:grpSpPr>
          <p:sp>
            <p:nvSpPr>
              <p:cNvPr id="91" name="圆形"/>
              <p:cNvSpPr/>
              <p:nvPr/>
            </p:nvSpPr>
            <p:spPr>
              <a:xfrm>
                <a:off x="0" y="0"/>
                <a:ext cx="304692" cy="304692"/>
              </a:xfrm>
              <a:prstGeom prst="ellipse">
                <a:avLst/>
              </a:prstGeom>
              <a:solidFill>
                <a:srgbClr val="1C2D4E">
                  <a:alpha val="30133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65274" tIns="165274" rIns="165274" bIns="165274" numCol="1" anchor="ctr">
                <a:noAutofit/>
              </a:bodyPr>
              <a:lstStyle/>
              <a:p>
                <a:pPr defTabSz="4817110">
                  <a:lnSpc>
                    <a:spcPct val="90000"/>
                  </a:lnSpc>
                  <a:spcBef>
                    <a:spcPts val="8700"/>
                  </a:spcBef>
                  <a:defRPr sz="5400">
                    <a:solidFill>
                      <a:srgbClr val="000000"/>
                    </a:solidFill>
                  </a:defRPr>
                </a:pPr>
                <a:endPara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2" name="圆形"/>
              <p:cNvSpPr/>
              <p:nvPr/>
            </p:nvSpPr>
            <p:spPr>
              <a:xfrm>
                <a:off x="72752" y="72753"/>
                <a:ext cx="159187" cy="159186"/>
              </a:xfrm>
              <a:prstGeom prst="ellipse">
                <a:avLst/>
              </a:prstGeom>
              <a:solidFill>
                <a:srgbClr val="1C2D4E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65274" tIns="165274" rIns="165274" bIns="165274" numCol="1" anchor="ctr">
                <a:noAutofit/>
              </a:bodyPr>
              <a:lstStyle/>
              <a:p>
                <a:pPr defTabSz="4817110">
                  <a:lnSpc>
                    <a:spcPct val="90000"/>
                  </a:lnSpc>
                  <a:spcBef>
                    <a:spcPts val="8700"/>
                  </a:spcBef>
                  <a:defRPr sz="5400">
                    <a:solidFill>
                      <a:srgbClr val="000000"/>
                    </a:solidFill>
                  </a:defRPr>
                </a:pPr>
                <a:endPara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0" name="圆角矩形"/>
            <p:cNvSpPr/>
            <p:nvPr/>
          </p:nvSpPr>
          <p:spPr>
            <a:xfrm rot="18525297" flipV="1">
              <a:off x="30408138" y="6375167"/>
              <a:ext cx="3257573" cy="45719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3175">
              <a:miter lim="400000"/>
            </a:ln>
          </p:spPr>
          <p:txBody>
            <a:bodyPr lIns="165274" tIns="165274" rIns="165274" bIns="165274" anchor="ctr"/>
            <a:lstStyle/>
            <a:p>
              <a:pPr defTabSz="4817110">
                <a:lnSpc>
                  <a:spcPct val="90000"/>
                </a:lnSpc>
                <a:spcBef>
                  <a:spcPts val="8700"/>
                </a:spcBef>
                <a:defRPr sz="5400">
                  <a:solidFill>
                    <a:srgbClr val="000000"/>
                  </a:solidFill>
                </a:defRPr>
              </a:pPr>
              <a:endParaRPr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2" name="矩形"/>
          <p:cNvSpPr/>
          <p:nvPr/>
        </p:nvSpPr>
        <p:spPr>
          <a:xfrm>
            <a:off x="1688535" y="14872143"/>
            <a:ext cx="8716226" cy="3529276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120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103" name="文本框 7"/>
          <p:cNvSpPr txBox="1"/>
          <p:nvPr/>
        </p:nvSpPr>
        <p:spPr>
          <a:xfrm>
            <a:off x="3544377" y="15217543"/>
            <a:ext cx="4852898" cy="65105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17577" tIns="17577" rIns="17577" bIns="17577" numCol="1" anchor="t">
            <a:spAutoFit/>
          </a:bodyPr>
          <a:lstStyle/>
          <a:p>
            <a:pPr defTabSz="688975">
              <a:defRPr sz="4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4000" dirty="0">
                <a:gradFill flip="none" rotWithShape="1">
                  <a:gsLst>
                    <a:gs pos="47000">
                      <a:srgbClr val="C1E7FD"/>
                    </a:gs>
                    <a:gs pos="99000">
                      <a:srgbClr val="939CFF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消息中心</a:t>
            </a:r>
            <a:endParaRPr lang="zh-CN" altLang="en-US" sz="4000" b="1" dirty="0">
              <a:gradFill flip="none" rotWithShape="1">
                <a:gsLst>
                  <a:gs pos="47000">
                    <a:srgbClr val="C1E7FD"/>
                  </a:gs>
                  <a:gs pos="99000">
                    <a:srgbClr val="939CFF"/>
                  </a:gs>
                </a:gsLst>
                <a:lin ang="3600000" scaled="0"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4" name="矩形"/>
          <p:cNvSpPr/>
          <p:nvPr/>
        </p:nvSpPr>
        <p:spPr>
          <a:xfrm>
            <a:off x="10968034" y="14909791"/>
            <a:ext cx="8716226" cy="3529276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120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105" name="文本框 7"/>
          <p:cNvSpPr txBox="1"/>
          <p:nvPr/>
        </p:nvSpPr>
        <p:spPr>
          <a:xfrm>
            <a:off x="12895803" y="15275595"/>
            <a:ext cx="4852898" cy="65105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17577" tIns="17577" rIns="17577" bIns="17577" numCol="1" anchor="t">
            <a:spAutoFit/>
          </a:bodyPr>
          <a:lstStyle/>
          <a:p>
            <a:pPr defTabSz="688975">
              <a:defRPr sz="4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en-US" altLang="zh-CN" sz="4000" dirty="0">
                <a:gradFill flip="none" rotWithShape="1">
                  <a:gsLst>
                    <a:gs pos="47000">
                      <a:srgbClr val="C1E7FD"/>
                    </a:gs>
                    <a:gs pos="99000">
                      <a:srgbClr val="939CFF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LFS</a:t>
            </a:r>
            <a:r>
              <a:rPr lang="zh-CN" altLang="en-US" sz="4000" dirty="0">
                <a:gradFill flip="none" rotWithShape="1">
                  <a:gsLst>
                    <a:gs pos="47000">
                      <a:srgbClr val="C1E7FD"/>
                    </a:gs>
                    <a:gs pos="99000">
                      <a:srgbClr val="939CFF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服务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6" name="矩形"/>
          <p:cNvSpPr/>
          <p:nvPr/>
        </p:nvSpPr>
        <p:spPr>
          <a:xfrm>
            <a:off x="1679511" y="8119872"/>
            <a:ext cx="30529761" cy="1473763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r>
              <a:rPr lang="zh-CN" altLang="en-US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↑ </a:t>
            </a:r>
            <a:r>
              <a:rPr lang="zh-CN" altLang="en-US" sz="36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自动化</a:t>
            </a:r>
            <a:r>
              <a:rPr lang="zh-CN" altLang="en-US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提高效率、</a:t>
            </a:r>
            <a:r>
              <a:rPr lang="zh-CN" altLang="en-US" sz="3600" b="1" dirty="0">
                <a:solidFill>
                  <a:srgbClr val="FFD37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安</a:t>
            </a:r>
            <a:r>
              <a:rPr lang="zh-CN" altLang="en-US" sz="36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全性</a:t>
            </a:r>
            <a:r>
              <a:rPr lang="zh-CN" altLang="en-US" sz="3200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</a:t>
            </a:r>
            <a:r>
              <a:rPr lang="zh-CN" altLang="en-US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↓ 降低门槛、</a:t>
            </a:r>
            <a:r>
              <a:rPr lang="zh-CN" altLang="en-US" sz="3600" b="1" dirty="0">
                <a:solidFill>
                  <a:srgbClr val="FFD37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节能   </a:t>
            </a:r>
            <a:r>
              <a:rPr lang="zh-CN" altLang="en-US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丰富</a:t>
            </a:r>
            <a:r>
              <a:rPr lang="zh-CN" altLang="en-US" sz="3600" b="1" dirty="0">
                <a:solidFill>
                  <a:srgbClr val="FFD37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教程   </a:t>
            </a:r>
            <a:r>
              <a:rPr lang="en-US" altLang="zh-CN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|</a:t>
            </a:r>
            <a:r>
              <a:rPr lang="zh-CN" altLang="en-US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资源聚合，繁荣</a:t>
            </a:r>
            <a:r>
              <a:rPr lang="en-US" altLang="zh-CN" sz="36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openEuler</a:t>
            </a:r>
            <a:r>
              <a:rPr lang="zh-CN" altLang="en-US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社区生态  </a:t>
            </a:r>
            <a:endParaRPr sz="4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2" name="文本框 31"/>
          <p:cNvSpPr/>
          <p:nvPr/>
        </p:nvSpPr>
        <p:spPr>
          <a:xfrm>
            <a:off x="15284961" y="5407788"/>
            <a:ext cx="7323071" cy="12035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 w="3175" cap="flat">
            <a:noFill/>
            <a:miter lim="400000"/>
          </a:ln>
          <a:effectLst/>
        </p:spPr>
        <p:txBody>
          <a:bodyPr wrap="square" lIns="35559" tIns="35559" rIns="35559" bIns="35559" numCol="1" anchor="ctr">
            <a:spAutoFit/>
          </a:bodyPr>
          <a:lstStyle/>
          <a:p>
            <a:pPr defTabSz="1734185">
              <a:lnSpc>
                <a:spcPct val="120000"/>
              </a:lnSpc>
              <a:defRPr sz="2800">
                <a:gradFill flip="none" rotWithShape="1">
                  <a:gsLst>
                    <a:gs pos="0">
                      <a:srgbClr val="01F5F5"/>
                    </a:gs>
                    <a:gs pos="100000">
                      <a:srgbClr val="0066FF"/>
                    </a:gs>
                  </a:gsLst>
                  <a:lin ang="2700000" scaled="0"/>
                </a:gradFill>
              </a:defRPr>
            </a:pP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B-GB"/>
              </a:rPr>
              <a:t>引入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B-GB"/>
              </a:rPr>
              <a:t>LFS-server</a:t>
            </a:r>
            <a:r>
              <a:rPr lang="zh-CN" altLang="en-US" sz="3200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B-GB"/>
              </a:rPr>
              <a:t>高效、便捷，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B-GB"/>
              </a:rPr>
              <a:t>无需手动向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B-GB"/>
              </a:rPr>
              <a:t>user-repo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B-GB"/>
              </a:rPr>
              <a:t>上传依赖包，无需付费</a:t>
            </a:r>
            <a:endParaRPr lang="zh-CN" altLang="en-US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FZLanTingHeiS-B-GB"/>
            </a:endParaRPr>
          </a:p>
        </p:txBody>
      </p:sp>
      <p:sp>
        <p:nvSpPr>
          <p:cNvPr id="127" name="文本框 11"/>
          <p:cNvSpPr txBox="1"/>
          <p:nvPr/>
        </p:nvSpPr>
        <p:spPr>
          <a:xfrm>
            <a:off x="11747976" y="12780335"/>
            <a:ext cx="6999231" cy="984885"/>
          </a:xfrm>
          <a:prstGeom prst="rect">
            <a:avLst/>
          </a:prstGeom>
          <a:ln w="3175">
            <a:miter lim="400000"/>
          </a:ln>
        </p:spPr>
        <p:txBody>
          <a:bodyPr wrap="square" lIns="0" tIns="0" rIns="0" bIns="0" anchor="ctr">
            <a:spAutoFit/>
          </a:bodyPr>
          <a:lstStyle>
            <a:lvl1pPr algn="l" defTabSz="3387090">
              <a:spcBef>
                <a:spcPts val="6100"/>
              </a:spcBef>
              <a:defRPr sz="3000"/>
            </a:lvl1pPr>
          </a:lstStyle>
          <a:p>
            <a:pPr algn="ctr" defTabSz="1894840"/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海量软件、丰富指导、高效检索、上下游快速触达</a:t>
            </a:r>
            <a:endParaRPr lang="zh-CN" altLang="en-US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8" name="文本框 11"/>
          <p:cNvSpPr txBox="1"/>
          <p:nvPr/>
        </p:nvSpPr>
        <p:spPr>
          <a:xfrm>
            <a:off x="2471211" y="16471276"/>
            <a:ext cx="6999231" cy="984885"/>
          </a:xfrm>
          <a:prstGeom prst="rect">
            <a:avLst/>
          </a:prstGeom>
          <a:ln w="3175">
            <a:miter lim="400000"/>
          </a:ln>
        </p:spPr>
        <p:txBody>
          <a:bodyPr wrap="square" lIns="0" tIns="0" rIns="0" bIns="0" anchor="ctr">
            <a:spAutoFit/>
          </a:bodyPr>
          <a:lstStyle>
            <a:lvl1pPr algn="l" defTabSz="3387090">
              <a:spcBef>
                <a:spcPts val="6100"/>
              </a:spcBef>
              <a:defRPr sz="3000"/>
            </a:lvl1pPr>
          </a:lstStyle>
          <a:p>
            <a:pPr algn="ctr" defTabSz="1894840"/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海量消息、精细订阅、高效分类、上下游快速通知</a:t>
            </a:r>
            <a:endParaRPr lang="zh-CN" altLang="en-US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9" name="文本框 11"/>
          <p:cNvSpPr txBox="1"/>
          <p:nvPr/>
        </p:nvSpPr>
        <p:spPr>
          <a:xfrm>
            <a:off x="11742313" y="16508847"/>
            <a:ext cx="6999231" cy="984885"/>
          </a:xfrm>
          <a:prstGeom prst="rect">
            <a:avLst/>
          </a:prstGeom>
          <a:ln w="3175">
            <a:miter lim="400000"/>
          </a:ln>
        </p:spPr>
        <p:txBody>
          <a:bodyPr wrap="square" lIns="0" tIns="0" rIns="0" bIns="0" anchor="ctr">
            <a:spAutoFit/>
          </a:bodyPr>
          <a:lstStyle>
            <a:lvl1pPr algn="l" defTabSz="3387090">
              <a:spcBef>
                <a:spcPts val="6100"/>
              </a:spcBef>
              <a:defRPr sz="3000"/>
            </a:lvl1pPr>
          </a:lstStyle>
          <a:p>
            <a:pPr algn="ctr" defTabSz="1894840">
              <a:defRPr/>
            </a:pP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无缝适配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git </a:t>
            </a:r>
            <a:r>
              <a:rPr lang="en-US" altLang="zh-CN" sz="32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lfs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，无需安装额外依赖软件包，一键畅享极速。</a:t>
            </a:r>
            <a:endParaRPr lang="en-US" altLang="zh-CN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748233" y="4506782"/>
            <a:ext cx="10861537" cy="605066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软件包自动构建服务，发布后，显著提升软件包数量</a:t>
            </a:r>
            <a:endParaRPr lang="zh-CN" altLang="en-US" sz="3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2" name="文本框 131"/>
          <p:cNvSpPr txBox="1"/>
          <p:nvPr/>
        </p:nvSpPr>
        <p:spPr>
          <a:xfrm>
            <a:off x="3031223" y="6181053"/>
            <a:ext cx="9337025" cy="1159064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软件中心累计完成</a:t>
            </a:r>
            <a:r>
              <a:rPr lang="en-US" altLang="zh-CN" sz="3600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156+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款应用自动升级，覆盖 </a:t>
            </a:r>
            <a:r>
              <a:rPr lang="en-US" altLang="zh-CN" sz="3600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5000+ 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软件上游监控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3" name="文本框 132"/>
          <p:cNvSpPr txBox="1"/>
          <p:nvPr/>
        </p:nvSpPr>
        <p:spPr>
          <a:xfrm>
            <a:off x="20401702" y="4134952"/>
            <a:ext cx="10861537" cy="1159064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消息中心联通邮件、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EUR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</a:t>
            </a:r>
            <a:r>
              <a:rPr lang="en-US" altLang="zh-CN" sz="36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Gitee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、会议等服务，上线后月均消息量  </a:t>
            </a:r>
            <a:r>
              <a:rPr lang="en-US" altLang="zh-CN" sz="3600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14w+</a:t>
            </a:r>
            <a:endParaRPr lang="en-US" altLang="zh-CN" sz="36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137" name="圆圈.png" descr="圆圈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369021" y="2598770"/>
            <a:ext cx="5050362" cy="505036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38" name="文本框 31"/>
          <p:cNvSpPr/>
          <p:nvPr/>
        </p:nvSpPr>
        <p:spPr>
          <a:xfrm>
            <a:off x="23333310" y="6094160"/>
            <a:ext cx="8703594" cy="13450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 w="3175" cap="flat">
            <a:noFill/>
            <a:miter lim="400000"/>
          </a:ln>
          <a:effectLst/>
        </p:spPr>
        <p:txBody>
          <a:bodyPr wrap="square" lIns="35559" tIns="35559" rIns="35559" bIns="35559" numCol="1" anchor="ctr">
            <a:spAutoFit/>
          </a:bodyPr>
          <a:lstStyle/>
          <a:p>
            <a:pPr defTabSz="1734185">
              <a:lnSpc>
                <a:spcPct val="120000"/>
              </a:lnSpc>
              <a:defRPr sz="2800">
                <a:gradFill flip="none" rotWithShape="1">
                  <a:gsLst>
                    <a:gs pos="0">
                      <a:srgbClr val="01F5F5"/>
                    </a:gs>
                    <a:gs pos="100000">
                      <a:srgbClr val="0066FF"/>
                    </a:gs>
                  </a:gsLst>
                  <a:lin ang="2700000" scaled="0"/>
                </a:gradFill>
              </a:defRPr>
            </a:pPr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B-GB"/>
              </a:rPr>
              <a:t>兼容性测评服务纳管方案</a:t>
            </a:r>
            <a:r>
              <a:rPr lang="en-US" altLang="zh-CN" sz="3600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B-GB"/>
              </a:rPr>
              <a:t>1664+</a:t>
            </a:r>
            <a:r>
              <a:rPr lang="zh-CN" altLang="en-US" sz="3600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B-GB"/>
              </a:rPr>
              <a:t>，</a:t>
            </a:r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B-GB"/>
              </a:rPr>
              <a:t>北向</a:t>
            </a:r>
            <a:r>
              <a:rPr lang="en-US" altLang="zh-CN" sz="3600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B-GB"/>
              </a:rPr>
              <a:t>1284+</a:t>
            </a:r>
            <a:r>
              <a:rPr lang="zh-CN" altLang="en-US" sz="3600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B-GB"/>
              </a:rPr>
              <a:t>，</a:t>
            </a:r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B-GB"/>
              </a:rPr>
              <a:t>南向</a:t>
            </a:r>
            <a:r>
              <a:rPr lang="en-US" altLang="zh-CN" sz="3600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B-GB"/>
              </a:rPr>
              <a:t>299+</a:t>
            </a:r>
            <a:r>
              <a:rPr lang="zh-CN" altLang="en-US" sz="3600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B-GB"/>
              </a:rPr>
              <a:t>，</a:t>
            </a:r>
            <a:r>
              <a:rPr lang="en-US" altLang="zh-CN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B-GB"/>
              </a:rPr>
              <a:t>OS</a:t>
            </a:r>
            <a:r>
              <a:rPr lang="en-US" altLang="zh-CN" sz="3600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B-GB"/>
              </a:rPr>
              <a:t> 81+</a:t>
            </a:r>
            <a:endParaRPr lang="zh-CN" altLang="en-US" sz="3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FZLanTingHeiS-B-GB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矩形"/>
          <p:cNvSpPr/>
          <p:nvPr/>
        </p:nvSpPr>
        <p:spPr>
          <a:xfrm>
            <a:off x="1960941" y="12397063"/>
            <a:ext cx="8000714" cy="5983950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12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82" name="矩形"/>
          <p:cNvSpPr/>
          <p:nvPr/>
        </p:nvSpPr>
        <p:spPr>
          <a:xfrm>
            <a:off x="22452241" y="12495990"/>
            <a:ext cx="3136566" cy="3108622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12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91" name="矩形"/>
          <p:cNvSpPr/>
          <p:nvPr/>
        </p:nvSpPr>
        <p:spPr>
          <a:xfrm>
            <a:off x="1754155" y="3688524"/>
            <a:ext cx="30300776" cy="5476538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12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68" name="矩形"/>
          <p:cNvSpPr/>
          <p:nvPr/>
        </p:nvSpPr>
        <p:spPr>
          <a:xfrm>
            <a:off x="10845500" y="12402459"/>
            <a:ext cx="2972333" cy="5983950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12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2362529" y="4383426"/>
            <a:ext cx="19772167" cy="39826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734185">
              <a:lnSpc>
                <a:spcPct val="90000"/>
              </a:lnSpc>
              <a:spcBef>
                <a:spcPts val="3200"/>
              </a:spcBef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包数量增长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：软件包智能构建稳定运行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个月成功构建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RPM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二进制包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13W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，经兼容性测试后发布到</a:t>
            </a:r>
            <a:r>
              <a:rPr lang="en-US" altLang="zh-CN" sz="32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oepkgs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repo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源 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6.5W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en-US" altLang="zh-CN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 defTabSz="1734185">
              <a:lnSpc>
                <a:spcPct val="90000"/>
              </a:lnSpc>
              <a:spcBef>
                <a:spcPts val="3200"/>
              </a:spcBef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每日构建量提升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：实现了上游源码到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openEuler RPM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软件包全流程的自动化，每日构建任务从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4K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提升至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2W+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en-US" altLang="zh-CN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 defTabSz="1734185">
              <a:lnSpc>
                <a:spcPct val="90000"/>
              </a:lnSpc>
              <a:spcBef>
                <a:spcPts val="3200"/>
              </a:spcBef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维护效率提升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：已存在的软件上游更新自动同步构建并发布，全流程无需人员参与，维护效率大幅提升。</a:t>
            </a:r>
            <a:endParaRPr lang="en-US" altLang="zh-CN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 defTabSz="1734185">
              <a:lnSpc>
                <a:spcPct val="90000"/>
              </a:lnSpc>
              <a:spcBef>
                <a:spcPts val="3200"/>
              </a:spcBef>
            </a:pPr>
            <a:r>
              <a:rPr lang="zh-CN" altLang="en-US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用户易用性提升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：制作</a:t>
            </a:r>
            <a:r>
              <a:rPr lang="en-US" altLang="zh-CN" sz="32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oepkgs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-repos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的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RPM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包并将其发布至</a:t>
            </a:r>
            <a:r>
              <a:rPr lang="en-US" altLang="zh-CN" sz="32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openEuler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en-US" altLang="zh-CN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24.03 LTS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版本，开发者可以通过包管理器直接搜索并安装生态软件包。</a:t>
            </a:r>
            <a:endParaRPr lang="en-US" altLang="zh-CN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076106" y="10815972"/>
            <a:ext cx="3136566" cy="1028991"/>
          </a:xfrm>
          <a:prstGeom prst="rect">
            <a:avLst/>
          </a:prstGeom>
          <a:gradFill>
            <a:gsLst>
              <a:gs pos="0">
                <a:srgbClr val="C0E6FD"/>
              </a:gs>
              <a:gs pos="100000">
                <a:srgbClr val="A8BEFF"/>
              </a:gs>
            </a:gsLst>
            <a:lin ang="5400000" scaled="0"/>
          </a:gradFill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FZLanTingHeiS-R-GB"/>
              </a:rPr>
              <a:t>增量上游监控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LanTingHeiS-R-GB"/>
            </a:endParaRPr>
          </a:p>
        </p:txBody>
      </p:sp>
      <p:sp>
        <p:nvSpPr>
          <p:cNvPr id="24" name="文本框 7"/>
          <p:cNvSpPr txBox="1"/>
          <p:nvPr/>
        </p:nvSpPr>
        <p:spPr>
          <a:xfrm>
            <a:off x="1894344" y="9719049"/>
            <a:ext cx="7696536" cy="65105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17577" tIns="17577" rIns="17577" bIns="17577" numCol="1" anchor="t">
            <a:spAutoFit/>
          </a:bodyPr>
          <a:lstStyle/>
          <a:p>
            <a:pPr algn="l" defTabSz="688975">
              <a:defRPr sz="4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软件包自动化智能构建工程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流程图: 接点 6"/>
          <p:cNvSpPr/>
          <p:nvPr/>
        </p:nvSpPr>
        <p:spPr>
          <a:xfrm>
            <a:off x="5983764" y="11071160"/>
            <a:ext cx="432000" cy="432000"/>
          </a:xfrm>
          <a:prstGeom prst="flowChartConnector">
            <a:avLst/>
          </a:prstGeom>
          <a:solidFill>
            <a:srgbClr val="FFFFFF"/>
          </a:solidFill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22457636" y="10825579"/>
            <a:ext cx="3136566" cy="102899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FZLanTingHeiS-R-GB"/>
              </a:rPr>
              <a:t>软件安装测试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LanTingHeiS-R-GB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26470544" y="10825578"/>
            <a:ext cx="3136566" cy="1028991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FZLanTingHeiS-R-GB"/>
              </a:rPr>
              <a:t>软件同步发布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LanTingHeiS-R-GB"/>
            </a:endParaRPr>
          </a:p>
        </p:txBody>
      </p:sp>
      <p:cxnSp>
        <p:nvCxnSpPr>
          <p:cNvPr id="9" name="直接箭头连接符 8"/>
          <p:cNvCxnSpPr>
            <a:stCxn id="6" idx="3"/>
          </p:cNvCxnSpPr>
          <p:nvPr/>
        </p:nvCxnSpPr>
        <p:spPr>
          <a:xfrm flipV="1">
            <a:off x="10212672" y="11325693"/>
            <a:ext cx="671867" cy="4775"/>
          </a:xfrm>
          <a:prstGeom prst="straightConnector1">
            <a:avLst/>
          </a:prstGeom>
          <a:noFill/>
          <a:ln w="2857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直接箭头连接符 12"/>
          <p:cNvCxnSpPr/>
          <p:nvPr/>
        </p:nvCxnSpPr>
        <p:spPr>
          <a:xfrm>
            <a:off x="14021105" y="11325693"/>
            <a:ext cx="491932" cy="14381"/>
          </a:xfrm>
          <a:prstGeom prst="straightConnector1">
            <a:avLst/>
          </a:prstGeom>
          <a:noFill/>
          <a:ln w="2857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8" name="直接箭头连接符 37"/>
          <p:cNvCxnSpPr/>
          <p:nvPr/>
        </p:nvCxnSpPr>
        <p:spPr>
          <a:xfrm>
            <a:off x="17649603" y="11340074"/>
            <a:ext cx="801728" cy="0"/>
          </a:xfrm>
          <a:prstGeom prst="straightConnector1">
            <a:avLst/>
          </a:prstGeom>
          <a:noFill/>
          <a:ln w="2857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0" name="直接箭头连接符 49"/>
          <p:cNvCxnSpPr>
            <a:stCxn id="27" idx="3"/>
            <a:endCxn id="28" idx="1"/>
          </p:cNvCxnSpPr>
          <p:nvPr/>
        </p:nvCxnSpPr>
        <p:spPr>
          <a:xfrm flipV="1">
            <a:off x="25594202" y="11340074"/>
            <a:ext cx="876342" cy="1"/>
          </a:xfrm>
          <a:prstGeom prst="straightConnector1">
            <a:avLst/>
          </a:prstGeom>
          <a:noFill/>
          <a:ln w="2857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7" name="连接符: 肘形 56"/>
          <p:cNvCxnSpPr/>
          <p:nvPr/>
        </p:nvCxnSpPr>
        <p:spPr>
          <a:xfrm rot="16200000" flipV="1">
            <a:off x="16808680" y="7187391"/>
            <a:ext cx="14381" cy="7566792"/>
          </a:xfrm>
          <a:prstGeom prst="bentConnector3">
            <a:avLst>
              <a:gd name="adj1" fmla="val 6750344"/>
            </a:avLst>
          </a:prstGeom>
          <a:noFill/>
          <a:ln w="28575" cap="flat">
            <a:solidFill>
              <a:srgbClr val="FFFFFF"/>
            </a:solidFill>
            <a:prstDash val="dash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0" name="矩形 59"/>
          <p:cNvSpPr/>
          <p:nvPr/>
        </p:nvSpPr>
        <p:spPr>
          <a:xfrm>
            <a:off x="11300371" y="12881472"/>
            <a:ext cx="2110428" cy="1016069"/>
          </a:xfrm>
          <a:prstGeom prst="rect">
            <a:avLst/>
          </a:prstGeom>
          <a:noFill/>
          <a:ln w="3175" cap="flat">
            <a:solidFill>
              <a:srgbClr val="FFFF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FZLanTingHeiS-R-GB"/>
              </a:rPr>
              <a:t>二进制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1300371" y="14231485"/>
            <a:ext cx="2110428" cy="1016069"/>
          </a:xfrm>
          <a:prstGeom prst="rect">
            <a:avLst/>
          </a:prstGeom>
          <a:noFill/>
          <a:ln w="3175" cap="flat">
            <a:solidFill>
              <a:srgbClr val="FFFF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2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FZLanTingHeiS-R-GB"/>
              </a:rPr>
              <a:t>yaml</a:t>
            </a:r>
            <a:endParaRPr kumimoji="0" lang="en-US" altLang="zh-CN" sz="3200" b="0" i="0" u="none" strike="noStrike" cap="none" spc="0" normalizeH="0" baseline="0" dirty="0" err="1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11285487" y="16871107"/>
            <a:ext cx="2110428" cy="1016069"/>
          </a:xfrm>
          <a:prstGeom prst="rect">
            <a:avLst/>
          </a:prstGeom>
          <a:noFill/>
          <a:ln w="3175" cap="flat">
            <a:solidFill>
              <a:srgbClr val="FFFF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FZLanTingHeiS-R-GB"/>
              </a:rPr>
              <a:t>spec</a:t>
            </a:r>
            <a:endParaRPr kumimoji="0" lang="en-US" altLang="zh-CN" sz="32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11300371" y="15551296"/>
            <a:ext cx="2110428" cy="1016069"/>
          </a:xfrm>
          <a:prstGeom prst="rect">
            <a:avLst/>
          </a:prstGeom>
          <a:noFill/>
          <a:ln w="3175" cap="flat">
            <a:solidFill>
              <a:srgbClr val="FFFF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源码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  <p:sp>
        <p:nvSpPr>
          <p:cNvPr id="75" name="矩形"/>
          <p:cNvSpPr/>
          <p:nvPr/>
        </p:nvSpPr>
        <p:spPr>
          <a:xfrm>
            <a:off x="14622107" y="12483146"/>
            <a:ext cx="2972333" cy="5983950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12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76" name="矩形"/>
          <p:cNvSpPr/>
          <p:nvPr/>
        </p:nvSpPr>
        <p:spPr>
          <a:xfrm>
            <a:off x="18451331" y="12483146"/>
            <a:ext cx="2972333" cy="5983950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12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15046838" y="12855953"/>
            <a:ext cx="2110428" cy="1016069"/>
          </a:xfrm>
          <a:prstGeom prst="rect">
            <a:avLst/>
          </a:prstGeom>
          <a:noFill/>
          <a:ln w="3175" cap="flat">
            <a:solidFill>
              <a:srgbClr val="FFFF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2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FZLanTingHeiS-R-GB"/>
              </a:rPr>
              <a:t>deptool</a:t>
            </a:r>
            <a:endParaRPr kumimoji="0" lang="en-US" altLang="zh-CN" sz="3200" b="0" i="0" u="none" strike="noStrike" cap="none" spc="0" normalizeH="0" baseline="0" dirty="0" err="1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  <p:sp>
        <p:nvSpPr>
          <p:cNvPr id="78" name="矩形 77"/>
          <p:cNvSpPr/>
          <p:nvPr/>
        </p:nvSpPr>
        <p:spPr>
          <a:xfrm>
            <a:off x="15058876" y="14205966"/>
            <a:ext cx="2110428" cy="1016069"/>
          </a:xfrm>
          <a:prstGeom prst="rect">
            <a:avLst/>
          </a:prstGeom>
          <a:noFill/>
          <a:ln w="3175" cap="flat">
            <a:solidFill>
              <a:srgbClr val="FFFF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FZLanTingHeiS-R-GB"/>
              </a:rPr>
              <a:t>xx2epkg</a:t>
            </a:r>
            <a:endParaRPr kumimoji="0" lang="en-US" altLang="zh-CN" sz="32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5046838" y="15499762"/>
            <a:ext cx="2110428" cy="1016069"/>
          </a:xfrm>
          <a:prstGeom prst="rect">
            <a:avLst/>
          </a:prstGeom>
          <a:noFill/>
          <a:ln w="3175" cap="flat">
            <a:solidFill>
              <a:srgbClr val="FFFF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2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FZLanTingHeiS-R-GB"/>
              </a:rPr>
              <a:t>rpmbuild</a:t>
            </a:r>
            <a:endParaRPr kumimoji="0" lang="en-US" altLang="zh-CN" sz="3200" b="0" i="0" u="none" strike="noStrike" cap="none" spc="0" normalizeH="0" baseline="0" dirty="0" err="1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15046838" y="16880983"/>
            <a:ext cx="2110428" cy="1016069"/>
          </a:xfrm>
          <a:prstGeom prst="rect">
            <a:avLst/>
          </a:prstGeom>
          <a:noFill/>
          <a:ln w="3175" cap="flat">
            <a:solidFill>
              <a:srgbClr val="FFFF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2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FZLanTingHeiS-R-GB"/>
              </a:rPr>
              <a:t>epkgbuild</a:t>
            </a:r>
            <a:endParaRPr kumimoji="0" lang="en-US" altLang="zh-CN" sz="3200" b="0" i="0" u="none" strike="noStrike" cap="none" spc="0" normalizeH="0" baseline="0" dirty="0" err="1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18974352" y="12831313"/>
            <a:ext cx="2110428" cy="1587993"/>
          </a:xfrm>
          <a:prstGeom prst="rect">
            <a:avLst/>
          </a:prstGeom>
          <a:noFill/>
          <a:ln w="3175" cap="flat">
            <a:solidFill>
              <a:srgbClr val="FFFF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R-GB"/>
              </a:rPr>
              <a:t>AI fix spec</a:t>
            </a:r>
            <a:r>
              <a: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R-GB"/>
              </a:rPr>
              <a:t>（</a:t>
            </a:r>
            <a:r>
              <a:rPr kumimoji="0" lang="en-US" altLang="zh-CN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R-GB"/>
              </a:rPr>
              <a:t>LLM</a:t>
            </a:r>
            <a:r>
              <a: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R-GB"/>
              </a:rPr>
              <a:t>）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FZLanTingHeiS-R-GB"/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22965310" y="12720857"/>
            <a:ext cx="2110428" cy="1016069"/>
          </a:xfrm>
          <a:prstGeom prst="rect">
            <a:avLst/>
          </a:prstGeom>
          <a:noFill/>
          <a:ln w="3175" cap="flat">
            <a:solidFill>
              <a:srgbClr val="FFFF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FZLanTingHeiS-R-GB"/>
              </a:rPr>
              <a:t>rpm install</a:t>
            </a:r>
            <a:endParaRPr kumimoji="0" lang="en-US" altLang="zh-CN" sz="32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  <p:sp>
        <p:nvSpPr>
          <p:cNvPr id="84" name="矩形 83"/>
          <p:cNvSpPr/>
          <p:nvPr/>
        </p:nvSpPr>
        <p:spPr>
          <a:xfrm>
            <a:off x="22965310" y="14181324"/>
            <a:ext cx="2110428" cy="1016069"/>
          </a:xfrm>
          <a:prstGeom prst="rect">
            <a:avLst/>
          </a:prstGeom>
          <a:noFill/>
          <a:ln w="3175" cap="flat">
            <a:solidFill>
              <a:srgbClr val="FFFF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200" b="0" i="0" u="none" strike="noStrike" cap="none" spc="0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FZLanTingHeiS-R-GB"/>
              </a:rPr>
              <a:t>epkg</a:t>
            </a:r>
            <a:r>
              <a:rPr kumimoji="0" lang="en-US" altLang="zh-CN" sz="32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FZLanTingHeiS-R-GB"/>
              </a:rPr>
              <a:t> install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  <p:sp>
        <p:nvSpPr>
          <p:cNvPr id="85" name="流程图: 接点 84"/>
          <p:cNvSpPr/>
          <p:nvPr/>
        </p:nvSpPr>
        <p:spPr>
          <a:xfrm>
            <a:off x="30260849" y="11071160"/>
            <a:ext cx="432000" cy="432000"/>
          </a:xfrm>
          <a:prstGeom prst="flowChartConnector">
            <a:avLst/>
          </a:prstGeom>
          <a:solidFill>
            <a:srgbClr val="FFFFFF"/>
          </a:solidFill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2362529" y="13192433"/>
            <a:ext cx="4401676" cy="109750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Github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Top 100W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监控构建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2256121" y="15355202"/>
            <a:ext cx="4488291" cy="109750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Pypi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下载量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Top 100W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监控构建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92" name="成组"/>
          <p:cNvGrpSpPr/>
          <p:nvPr/>
        </p:nvGrpSpPr>
        <p:grpSpPr>
          <a:xfrm>
            <a:off x="27453253" y="5488144"/>
            <a:ext cx="3024782" cy="2181337"/>
            <a:chOff x="0" y="37584"/>
            <a:chExt cx="3024780" cy="2181335"/>
          </a:xfrm>
        </p:grpSpPr>
        <p:sp>
          <p:nvSpPr>
            <p:cNvPr id="93" name="直线连接符 82"/>
            <p:cNvSpPr/>
            <p:nvPr/>
          </p:nvSpPr>
          <p:spPr>
            <a:xfrm>
              <a:off x="0" y="1655769"/>
              <a:ext cx="3024780" cy="2"/>
            </a:xfrm>
            <a:prstGeom prst="line">
              <a:avLst/>
            </a:prstGeom>
            <a:noFill/>
            <a:ln w="12700" cap="flat">
              <a:solidFill>
                <a:srgbClr val="FFFFFF">
                  <a:alpha val="40000"/>
                </a:srgbClr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b="1"/>
            </a:p>
          </p:txBody>
        </p:sp>
        <p:sp>
          <p:nvSpPr>
            <p:cNvPr id="94" name="文本框 171"/>
            <p:cNvSpPr txBox="1"/>
            <p:nvPr/>
          </p:nvSpPr>
          <p:spPr>
            <a:xfrm>
              <a:off x="208914" y="471840"/>
              <a:ext cx="1062533" cy="3693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spAutoFit/>
            </a:bodyPr>
            <a:lstStyle>
              <a:lvl1pPr defTabSz="1300480">
                <a:defRPr sz="2400">
                  <a:solidFill>
                    <a:srgbClr val="FFFFFF"/>
                  </a:solidFill>
                  <a:latin typeface="Source Han Sans CN Regular"/>
                  <a:ea typeface="Source Han Sans CN Regular"/>
                  <a:cs typeface="Source Han Sans CN Regular"/>
                  <a:sym typeface="Source Han Sans CN Regular"/>
                </a:defRPr>
              </a:lvl1pPr>
            </a:lstStyle>
            <a:p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11.1w</a:t>
              </a:r>
              <a:endPara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5" name="矩形 89"/>
            <p:cNvSpPr/>
            <p:nvPr/>
          </p:nvSpPr>
          <p:spPr>
            <a:xfrm>
              <a:off x="1741838" y="547673"/>
              <a:ext cx="650010" cy="1108720"/>
            </a:xfrm>
            <a:prstGeom prst="rect">
              <a:avLst/>
            </a:prstGeom>
            <a:gradFill flip="none" rotWithShape="1">
              <a:gsLst>
                <a:gs pos="0">
                  <a:srgbClr val="939CFF"/>
                </a:gs>
                <a:gs pos="100000">
                  <a:srgbClr val="C1E7FD"/>
                </a:gs>
              </a:gsLst>
              <a:lin ang="15582167" scaled="0"/>
            </a:gradFill>
            <a:ln w="3175" cap="flat">
              <a:noFill/>
              <a:miter lim="400000"/>
            </a:ln>
            <a:effectLst/>
          </p:spPr>
          <p:txBody>
            <a:bodyPr wrap="square" lIns="165096" tIns="165096" rIns="165096" bIns="165096" numCol="1" anchor="ctr">
              <a:noAutofit/>
            </a:bodyPr>
            <a:lstStyle/>
            <a:p>
              <a:pPr defTabSz="2798445"/>
              <a:endParaRPr sz="2400" b="1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96" name="文本框 94"/>
            <p:cNvSpPr txBox="1"/>
            <p:nvPr/>
          </p:nvSpPr>
          <p:spPr>
            <a:xfrm>
              <a:off x="1419372" y="37584"/>
              <a:ext cx="1294940" cy="3693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spAutoFit/>
            </a:bodyPr>
            <a:lstStyle>
              <a:lvl1pPr defTabSz="1300480">
                <a:defRPr sz="2400">
                  <a:solidFill>
                    <a:srgbClr val="FFFFFF"/>
                  </a:solidFill>
                  <a:latin typeface="Source Han Sans CN Regular"/>
                  <a:ea typeface="Source Han Sans CN Regular"/>
                  <a:cs typeface="Source Han Sans CN Regular"/>
                  <a:sym typeface="Source Han Sans CN Regular"/>
                </a:defRPr>
              </a:lvl1pPr>
            </a:lstStyle>
            <a:p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19.8w</a:t>
              </a:r>
              <a:endPara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7" name="矩形 87"/>
            <p:cNvSpPr/>
            <p:nvPr/>
          </p:nvSpPr>
          <p:spPr>
            <a:xfrm>
              <a:off x="415176" y="1033748"/>
              <a:ext cx="650010" cy="621647"/>
            </a:xfrm>
            <a:prstGeom prst="rect">
              <a:avLst/>
            </a:prstGeom>
            <a:solidFill>
              <a:srgbClr val="D0D7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25286" tIns="25286" rIns="25286" bIns="25286" numCol="1" anchor="ctr">
              <a:noAutofit/>
            </a:bodyPr>
            <a:lstStyle/>
            <a:p>
              <a:pPr defTabSz="1894840">
                <a:defRPr sz="120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微软雅黑" panose="020B0503020204020204" pitchFamily="34" charset="-122"/>
                </a:defRPr>
              </a:pPr>
              <a:endParaRPr b="1"/>
            </a:p>
          </p:txBody>
        </p:sp>
        <p:sp>
          <p:nvSpPr>
            <p:cNvPr id="98" name="文本框 264"/>
            <p:cNvSpPr txBox="1"/>
            <p:nvPr/>
          </p:nvSpPr>
          <p:spPr>
            <a:xfrm>
              <a:off x="1277813" y="1849587"/>
              <a:ext cx="1578058" cy="3693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spAutoFit/>
            </a:bodyPr>
            <a:lstStyle>
              <a:lvl1pPr defTabSz="17780">
                <a:defRPr sz="2000">
                  <a:solidFill>
                    <a:srgbClr val="FFFFFF"/>
                  </a:solidFill>
                  <a:latin typeface="Source Han Sans CN Regular"/>
                  <a:ea typeface="Source Han Sans CN Regular"/>
                  <a:cs typeface="Source Han Sans CN Regular"/>
                  <a:sym typeface="Source Han Sans CN Regular"/>
                </a:defRPr>
              </a:lvl1pPr>
            </a:lstStyle>
            <a:p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发布后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9" name="文本框 266"/>
            <p:cNvSpPr txBox="1"/>
            <p:nvPr/>
          </p:nvSpPr>
          <p:spPr>
            <a:xfrm>
              <a:off x="198788" y="1849586"/>
              <a:ext cx="1096890" cy="3693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spAutoFit/>
            </a:bodyPr>
            <a:lstStyle>
              <a:lvl1pPr defTabSz="17780">
                <a:defRPr sz="2000">
                  <a:solidFill>
                    <a:srgbClr val="FFFFFF"/>
                  </a:solidFill>
                  <a:latin typeface="Source Han Sans CN Regular"/>
                  <a:ea typeface="Source Han Sans CN Regular"/>
                  <a:cs typeface="Source Han Sans CN Regular"/>
                  <a:sym typeface="Source Han Sans CN Regular"/>
                </a:defRPr>
              </a:lvl1pPr>
            </a:lstStyle>
            <a:p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发布前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8" name="成组"/>
          <p:cNvGrpSpPr/>
          <p:nvPr/>
        </p:nvGrpSpPr>
        <p:grpSpPr>
          <a:xfrm>
            <a:off x="23563351" y="5488144"/>
            <a:ext cx="3024781" cy="2181337"/>
            <a:chOff x="0" y="37584"/>
            <a:chExt cx="3024780" cy="2181335"/>
          </a:xfrm>
        </p:grpSpPr>
        <p:sp>
          <p:nvSpPr>
            <p:cNvPr id="109" name="文本框 171"/>
            <p:cNvSpPr txBox="1"/>
            <p:nvPr/>
          </p:nvSpPr>
          <p:spPr>
            <a:xfrm>
              <a:off x="179445" y="657406"/>
              <a:ext cx="1062533" cy="3693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spAutoFit/>
            </a:bodyPr>
            <a:lstStyle>
              <a:lvl1pPr defTabSz="1300480">
                <a:defRPr sz="2400">
                  <a:solidFill>
                    <a:srgbClr val="FFFFFF"/>
                  </a:solidFill>
                  <a:latin typeface="Source Han Sans CN Regular"/>
                  <a:ea typeface="Source Han Sans CN Regular"/>
                  <a:cs typeface="Source Han Sans CN Regular"/>
                  <a:sym typeface="Source Han Sans CN Regular"/>
                </a:defRPr>
              </a:lvl1pPr>
            </a:lstStyle>
            <a:p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1.2w</a:t>
              </a:r>
              <a:endPara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0" name="矩形 89"/>
            <p:cNvSpPr/>
            <p:nvPr/>
          </p:nvSpPr>
          <p:spPr>
            <a:xfrm>
              <a:off x="1741838" y="547051"/>
              <a:ext cx="650010" cy="1108720"/>
            </a:xfrm>
            <a:prstGeom prst="rect">
              <a:avLst/>
            </a:prstGeom>
            <a:gradFill flip="none" rotWithShape="1">
              <a:gsLst>
                <a:gs pos="0">
                  <a:srgbClr val="939CFF"/>
                </a:gs>
                <a:gs pos="100000">
                  <a:srgbClr val="C1E7FD"/>
                </a:gs>
              </a:gsLst>
              <a:lin ang="15582167" scaled="0"/>
            </a:gradFill>
            <a:ln w="3175" cap="flat">
              <a:noFill/>
              <a:miter lim="400000"/>
            </a:ln>
            <a:effectLst/>
          </p:spPr>
          <p:txBody>
            <a:bodyPr wrap="square" lIns="165096" tIns="165096" rIns="165096" bIns="165096" numCol="1" anchor="ctr">
              <a:noAutofit/>
            </a:bodyPr>
            <a:lstStyle/>
            <a:p>
              <a:pPr defTabSz="2798445"/>
              <a:endParaRPr sz="2400" b="1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111" name="文本框 94"/>
            <p:cNvSpPr txBox="1"/>
            <p:nvPr/>
          </p:nvSpPr>
          <p:spPr>
            <a:xfrm>
              <a:off x="1445297" y="37584"/>
              <a:ext cx="1243092" cy="3693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spAutoFit/>
            </a:bodyPr>
            <a:lstStyle>
              <a:lvl1pPr defTabSz="1300480">
                <a:defRPr sz="2400">
                  <a:solidFill>
                    <a:srgbClr val="FFFFFF"/>
                  </a:solidFill>
                  <a:latin typeface="Source Han Sans CN Regular"/>
                  <a:ea typeface="Source Han Sans CN Regular"/>
                  <a:cs typeface="Source Han Sans CN Regular"/>
                  <a:sym typeface="Source Han Sans CN Regular"/>
                </a:defRPr>
              </a:lvl1pPr>
            </a:lstStyle>
            <a:p>
              <a:r>
                <a:rPr lang="en-US" altLang="zh-CN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3.7w</a:t>
              </a:r>
              <a:endPara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2" name="矩形 87"/>
            <p:cNvSpPr/>
            <p:nvPr/>
          </p:nvSpPr>
          <p:spPr>
            <a:xfrm>
              <a:off x="415178" y="1155112"/>
              <a:ext cx="650010" cy="500660"/>
            </a:xfrm>
            <a:prstGeom prst="rect">
              <a:avLst/>
            </a:prstGeom>
            <a:solidFill>
              <a:srgbClr val="D0D7FF">
                <a:alpha val="2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25286" tIns="25286" rIns="25286" bIns="25286" numCol="1" anchor="ctr">
              <a:noAutofit/>
            </a:bodyPr>
            <a:lstStyle/>
            <a:p>
              <a:pPr defTabSz="1894840">
                <a:defRPr sz="120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  <a:sym typeface="微软雅黑" panose="020B0503020204020204" pitchFamily="34" charset="-122"/>
                </a:defRPr>
              </a:pPr>
              <a:endParaRPr b="1"/>
            </a:p>
          </p:txBody>
        </p:sp>
        <p:sp>
          <p:nvSpPr>
            <p:cNvPr id="113" name="文本框 264"/>
            <p:cNvSpPr txBox="1"/>
            <p:nvPr/>
          </p:nvSpPr>
          <p:spPr>
            <a:xfrm>
              <a:off x="1340198" y="1849587"/>
              <a:ext cx="1453291" cy="3693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spAutoFit/>
            </a:bodyPr>
            <a:lstStyle>
              <a:lvl1pPr defTabSz="17780">
                <a:defRPr sz="2000">
                  <a:solidFill>
                    <a:srgbClr val="FFFFFF"/>
                  </a:solidFill>
                  <a:latin typeface="Source Han Sans CN Regular"/>
                  <a:ea typeface="Source Han Sans CN Regular"/>
                  <a:cs typeface="Source Han Sans CN Regular"/>
                  <a:sym typeface="Source Han Sans CN Regular"/>
                </a:defRPr>
              </a:lvl1pPr>
            </a:lstStyle>
            <a:p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发布后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4" name="文本框 266"/>
            <p:cNvSpPr txBox="1"/>
            <p:nvPr/>
          </p:nvSpPr>
          <p:spPr>
            <a:xfrm>
              <a:off x="198788" y="1849587"/>
              <a:ext cx="1096890" cy="3693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spAutoFit/>
            </a:bodyPr>
            <a:lstStyle>
              <a:lvl1pPr defTabSz="17780">
                <a:defRPr sz="2000">
                  <a:solidFill>
                    <a:srgbClr val="FFFFFF"/>
                  </a:solidFill>
                  <a:latin typeface="Source Han Sans CN Regular"/>
                  <a:ea typeface="Source Han Sans CN Regular"/>
                  <a:cs typeface="Source Han Sans CN Regular"/>
                  <a:sym typeface="Source Han Sans CN Regular"/>
                </a:defRPr>
              </a:lvl1pPr>
            </a:lstStyle>
            <a:p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发布前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5" name="直线连接符 82"/>
            <p:cNvSpPr/>
            <p:nvPr/>
          </p:nvSpPr>
          <p:spPr>
            <a:xfrm>
              <a:off x="0" y="1655769"/>
              <a:ext cx="3024780" cy="2"/>
            </a:xfrm>
            <a:prstGeom prst="line">
              <a:avLst/>
            </a:prstGeom>
            <a:noFill/>
            <a:ln w="12700" cap="flat">
              <a:solidFill>
                <a:srgbClr val="FFFFFF">
                  <a:alpha val="40000"/>
                </a:srgbClr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t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b="1"/>
            </a:p>
          </p:txBody>
        </p:sp>
      </p:grpSp>
      <p:sp>
        <p:nvSpPr>
          <p:cNvPr id="116" name="xxxxxx…"/>
          <p:cNvSpPr txBox="1"/>
          <p:nvPr/>
        </p:nvSpPr>
        <p:spPr>
          <a:xfrm>
            <a:off x="24434653" y="4791271"/>
            <a:ext cx="1282172" cy="456690"/>
          </a:xfrm>
          <a:prstGeom prst="rect">
            <a:avLst/>
          </a:prstGeom>
          <a:ln w="12700">
            <a:miter lim="400000"/>
          </a:ln>
        </p:spPr>
        <p:txBody>
          <a:bodyPr wrap="none" lIns="25286" tIns="25286" rIns="25286" bIns="25286" anchor="ctr">
            <a:spAutoFit/>
          </a:bodyPr>
          <a:lstStyle/>
          <a:p>
            <a:pPr defTabSz="17780">
              <a:lnSpc>
                <a:spcPct val="120000"/>
              </a:lnSpc>
              <a:defRPr sz="2200">
                <a:solidFill>
                  <a:srgbClr val="FFFFFF"/>
                </a:solidFill>
                <a:latin typeface="Source Han Sans CN Regular"/>
                <a:ea typeface="Source Han Sans CN Regular"/>
                <a:cs typeface="Source Han Sans CN Regular"/>
                <a:sym typeface="Source Han Sans CN Regular"/>
              </a:defRPr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软件数量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7" name="xxxxxx…"/>
          <p:cNvSpPr txBox="1"/>
          <p:nvPr/>
        </p:nvSpPr>
        <p:spPr>
          <a:xfrm>
            <a:off x="28016781" y="4791271"/>
            <a:ext cx="1897726" cy="456690"/>
          </a:xfrm>
          <a:prstGeom prst="rect">
            <a:avLst/>
          </a:prstGeom>
          <a:ln w="12700">
            <a:miter lim="400000"/>
          </a:ln>
        </p:spPr>
        <p:txBody>
          <a:bodyPr wrap="none" lIns="25286" tIns="25286" rIns="25286" bIns="25286" anchor="ctr">
            <a:spAutoFit/>
          </a:bodyPr>
          <a:lstStyle/>
          <a:p>
            <a:pPr defTabSz="17780">
              <a:lnSpc>
                <a:spcPct val="120000"/>
              </a:lnSpc>
              <a:defRPr sz="2200">
                <a:solidFill>
                  <a:srgbClr val="FFFFFF"/>
                </a:solidFill>
                <a:latin typeface="Source Han Sans CN Regular"/>
                <a:ea typeface="Source Han Sans CN Regular"/>
                <a:cs typeface="Source Han Sans CN Regular"/>
                <a:sym typeface="Source Han Sans CN Regular"/>
              </a:defRPr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二进制包个数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18960289" y="14953215"/>
            <a:ext cx="2138553" cy="1029940"/>
          </a:xfrm>
          <a:prstGeom prst="rect">
            <a:avLst/>
          </a:prstGeom>
          <a:noFill/>
          <a:ln w="3175" cap="flat">
            <a:solidFill>
              <a:srgbClr val="FFFF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主动发布到社区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  <p:sp>
        <p:nvSpPr>
          <p:cNvPr id="120" name="矩形 119"/>
          <p:cNvSpPr/>
          <p:nvPr/>
        </p:nvSpPr>
        <p:spPr>
          <a:xfrm>
            <a:off x="18946227" y="16576190"/>
            <a:ext cx="2110428" cy="1587993"/>
          </a:xfrm>
          <a:prstGeom prst="rect">
            <a:avLst/>
          </a:prstGeom>
          <a:noFill/>
          <a:ln w="3175" cap="flat">
            <a:solidFill>
              <a:srgbClr val="FFFFFF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AI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找到包的依赖关系</a:t>
            </a:r>
            <a:endParaRPr kumimoji="0" lang="zh-CN" altLang="en-US" sz="32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FZLanTingHeiS-R-GB"/>
            </a:endParaRPr>
          </a:p>
        </p:txBody>
      </p:sp>
      <p:sp>
        <p:nvSpPr>
          <p:cNvPr id="59" name="矩形 58"/>
          <p:cNvSpPr/>
          <p:nvPr/>
        </p:nvSpPr>
        <p:spPr bwMode="auto">
          <a:xfrm>
            <a:off x="22675619" y="16246032"/>
            <a:ext cx="3722544" cy="1980297"/>
          </a:xfrm>
          <a:prstGeom prst="rect">
            <a:avLst/>
          </a:prstGeom>
          <a:solidFill>
            <a:srgbClr val="C1E7FD">
              <a:alpha val="20000"/>
            </a:srgbClr>
          </a:solidFill>
          <a:ln w="9525" cap="flat" cmpd="sng" algn="ctr">
            <a:noFill/>
            <a:prstDash val="solid"/>
          </a:ln>
          <a:effectLst/>
        </p:spPr>
        <p:txBody>
          <a:bodyPr vert="horz" wrap="square" lIns="91482" tIns="45742" rIns="91482" bIns="45742" numCol="1" rtlCol="0" anchor="t" anchorCtr="0" compatLnSpc="1"/>
          <a:lstStyle/>
          <a:p>
            <a:pPr marL="0" marR="0" lvl="0" indent="0" algn="ctr" defTabSz="91503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CC9900"/>
              </a:buClr>
              <a:buSzTx/>
              <a:buFontTx/>
              <a:buNone/>
              <a:defRPr/>
            </a:pPr>
            <a:r>
              <a: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智能包名映射</a:t>
            </a:r>
            <a:endParaRPr kumimoji="0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23287057" y="17043371"/>
            <a:ext cx="260426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成功率 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92% </a:t>
            </a: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提升到</a:t>
            </a:r>
            <a:r>
              <a:rPr kumimoji="0" lang="en-US" altLang="zh-CN" sz="32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99%</a:t>
            </a:r>
            <a:endParaRPr kumimoji="0" lang="zh-CN" altLang="en-US" sz="32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2" name="矩形 61"/>
          <p:cNvSpPr/>
          <p:nvPr/>
        </p:nvSpPr>
        <p:spPr bwMode="auto">
          <a:xfrm>
            <a:off x="26928746" y="16247102"/>
            <a:ext cx="3722544" cy="1979227"/>
          </a:xfrm>
          <a:prstGeom prst="rect">
            <a:avLst/>
          </a:prstGeom>
          <a:solidFill>
            <a:srgbClr val="C1E7FD">
              <a:alpha val="20000"/>
            </a:srgbClr>
          </a:solidFill>
          <a:ln w="9525" cap="flat" cmpd="sng" algn="ctr">
            <a:noFill/>
            <a:prstDash val="solid"/>
          </a:ln>
          <a:effectLst/>
        </p:spPr>
        <p:txBody>
          <a:bodyPr vert="horz" wrap="square" lIns="91482" tIns="45742" rIns="91482" bIns="45742" numCol="1" rtlCol="0" anchor="t" anchorCtr="0" compatLnSpc="1"/>
          <a:lstStyle/>
          <a:p>
            <a:pPr marL="0" marR="0" lvl="0" indent="0" algn="ctr" defTabSz="91503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CC9900"/>
              </a:buClr>
              <a:buSzTx/>
              <a:buFontTx/>
              <a:buNone/>
              <a:defRPr/>
            </a:pPr>
            <a:r>
              <a: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智能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自动修复</a:t>
            </a:r>
            <a:endParaRPr kumimoji="0" lang="zh-CN" altLang="en-US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27349642" y="17022005"/>
            <a:ext cx="304596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 defTabSz="914400" hangingPunct="1">
              <a:defRPr/>
            </a:pPr>
            <a:r>
              <a:rPr lang="zh-CN" altLang="en-US" sz="3200" kern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成功率从 </a:t>
            </a:r>
            <a:r>
              <a:rPr lang="en-US" altLang="zh-CN" sz="3200" kern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30%</a:t>
            </a:r>
            <a:r>
              <a:rPr lang="zh-CN" altLang="en-US" sz="3200" kern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优化至</a:t>
            </a:r>
            <a:r>
              <a:rPr lang="en-US" altLang="zh-CN" sz="3200" kern="1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80%</a:t>
            </a:r>
            <a:endParaRPr lang="en-US" altLang="zh-CN" sz="3200" kern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cxnSp>
        <p:nvCxnSpPr>
          <p:cNvPr id="69" name="直接箭头连接符 68"/>
          <p:cNvCxnSpPr/>
          <p:nvPr/>
        </p:nvCxnSpPr>
        <p:spPr>
          <a:xfrm flipV="1">
            <a:off x="21541155" y="11340075"/>
            <a:ext cx="944353" cy="1"/>
          </a:xfrm>
          <a:prstGeom prst="straightConnector1">
            <a:avLst/>
          </a:prstGeom>
          <a:noFill/>
          <a:ln w="2857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连接符: 肘形 7"/>
          <p:cNvCxnSpPr>
            <a:stCxn id="76" idx="3"/>
            <a:endCxn id="10" idx="1"/>
          </p:cNvCxnSpPr>
          <p:nvPr/>
        </p:nvCxnSpPr>
        <p:spPr>
          <a:xfrm>
            <a:off x="21423664" y="15475121"/>
            <a:ext cx="856891" cy="1745230"/>
          </a:xfrm>
          <a:prstGeom prst="bentConnector3">
            <a:avLst>
              <a:gd name="adj1" fmla="val 50000"/>
            </a:avLst>
          </a:prstGeom>
          <a:noFill/>
          <a:ln w="317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" name="矩形 9"/>
          <p:cNvSpPr/>
          <p:nvPr/>
        </p:nvSpPr>
        <p:spPr>
          <a:xfrm>
            <a:off x="22280555" y="15983155"/>
            <a:ext cx="8866195" cy="2474391"/>
          </a:xfrm>
          <a:prstGeom prst="rect">
            <a:avLst/>
          </a:prstGeom>
          <a:noFill/>
          <a:ln w="3175" cap="flat">
            <a:solidFill>
              <a:srgbClr val="FFFFFF"/>
            </a:solidFill>
            <a:prstDash val="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44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FZLanTingHeiS-R-GB"/>
            </a:endParaRPr>
          </a:p>
        </p:txBody>
      </p:sp>
      <p:sp>
        <p:nvSpPr>
          <p:cNvPr id="86" name="用算力跨越空间"/>
          <p:cNvSpPr txBox="1"/>
          <p:nvPr/>
        </p:nvSpPr>
        <p:spPr>
          <a:xfrm>
            <a:off x="4308710" y="1607302"/>
            <a:ext cx="24454797" cy="1149030"/>
          </a:xfrm>
          <a:prstGeom prst="rect">
            <a:avLst/>
          </a:prstGeom>
          <a:ln w="12700">
            <a:miter lim="400000"/>
          </a:ln>
        </p:spPr>
        <p:txBody>
          <a:bodyPr lIns="35559" tIns="35559" rIns="35559" bIns="35559">
            <a:spAutoFit/>
          </a:bodyPr>
          <a:lstStyle/>
          <a:p>
            <a:pPr defTabSz="1734185">
              <a:defRPr sz="6000">
                <a:solidFill>
                  <a:srgbClr val="1C2D4E"/>
                </a:solidFill>
                <a:latin typeface="+mn-lt"/>
                <a:ea typeface="+mn-ea"/>
                <a:cs typeface="+mn-cs"/>
                <a:sym typeface="Source Han Sans CN Bold Bold"/>
              </a:defRPr>
            </a:pPr>
            <a:r>
              <a:rPr lang="en-US" altLang="zh-CN" sz="70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openEuler</a:t>
            </a:r>
            <a:r>
              <a:rPr lang="zh-CN" altLang="en-US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软件包自动化智能构建 </a:t>
            </a:r>
            <a:r>
              <a:rPr lang="en-US" altLang="zh-CN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– </a:t>
            </a:r>
            <a:r>
              <a:rPr lang="zh-CN" altLang="en-US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丰富软件包生态</a:t>
            </a:r>
            <a:r>
              <a:rPr lang="en-US" altLang="zh-CN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 </a:t>
            </a:r>
            <a:endParaRPr lang="zh-CN" altLang="en-US" sz="7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Source Han Sans CN Bold Bold"/>
            </a:endParaRPr>
          </a:p>
        </p:txBody>
      </p:sp>
      <p:cxnSp>
        <p:nvCxnSpPr>
          <p:cNvPr id="70" name="直接箭头连接符 69"/>
          <p:cNvCxnSpPr/>
          <p:nvPr/>
        </p:nvCxnSpPr>
        <p:spPr>
          <a:xfrm flipV="1">
            <a:off x="6394483" y="11316069"/>
            <a:ext cx="671867" cy="4775"/>
          </a:xfrm>
          <a:prstGeom prst="straightConnector1">
            <a:avLst/>
          </a:prstGeom>
          <a:noFill/>
          <a:ln w="2857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1" name="直接箭头连接符 70"/>
          <p:cNvCxnSpPr/>
          <p:nvPr/>
        </p:nvCxnSpPr>
        <p:spPr>
          <a:xfrm flipV="1">
            <a:off x="29607110" y="11310830"/>
            <a:ext cx="671867" cy="4775"/>
          </a:xfrm>
          <a:prstGeom prst="straightConnector1">
            <a:avLst/>
          </a:prstGeom>
          <a:noFill/>
          <a:ln w="2857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026" name="Picture 2" descr="GitHub logo矢量标志素材- 设计无忧网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83" t="18109" r="13653" b="13526"/>
          <a:stretch>
            <a:fillRect/>
          </a:stretch>
        </p:blipFill>
        <p:spPr bwMode="auto">
          <a:xfrm>
            <a:off x="7648050" y="13049675"/>
            <a:ext cx="1921350" cy="1242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PyPI repositories - 101 | Packagecloud Blo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02" t="9287" r="8154" b="15319"/>
          <a:stretch>
            <a:fillRect/>
          </a:stretch>
        </p:blipFill>
        <p:spPr bwMode="auto">
          <a:xfrm>
            <a:off x="7634135" y="15246096"/>
            <a:ext cx="1932641" cy="1378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8" name="文本框 87"/>
          <p:cNvSpPr txBox="1"/>
          <p:nvPr/>
        </p:nvSpPr>
        <p:spPr>
          <a:xfrm>
            <a:off x="2224627" y="17447485"/>
            <a:ext cx="4488291" cy="57428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友商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OS repo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源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10886369" y="10772664"/>
            <a:ext cx="3136566" cy="1028991"/>
          </a:xfrm>
          <a:prstGeom prst="rect">
            <a:avLst/>
          </a:prstGeom>
          <a:gradFill>
            <a:gsLst>
              <a:gs pos="0">
                <a:srgbClr val="C0E6FD"/>
              </a:gs>
              <a:gs pos="100000">
                <a:srgbClr val="A8BEFF"/>
              </a:gs>
            </a:gsLst>
            <a:lin ang="5400000" scaled="0"/>
          </a:gradFill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FZLanTingHeiS-R-GB"/>
              </a:rPr>
              <a:t>构建元素生成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LanTingHeiS-R-GB"/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14510798" y="10792802"/>
            <a:ext cx="3136566" cy="1028991"/>
          </a:xfrm>
          <a:prstGeom prst="rect">
            <a:avLst/>
          </a:prstGeom>
          <a:gradFill>
            <a:gsLst>
              <a:gs pos="0">
                <a:srgbClr val="C0E6FD"/>
              </a:gs>
              <a:gs pos="100000">
                <a:srgbClr val="A8BEFF"/>
              </a:gs>
            </a:gsLst>
            <a:lin ang="5400000" scaled="0"/>
          </a:gradFill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FZLanTingHeiS-R-GB"/>
              </a:rPr>
              <a:t>工具链构建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LanTingHeiS-R-GB"/>
            </a:endParaRPr>
          </a:p>
        </p:txBody>
      </p:sp>
      <p:sp>
        <p:nvSpPr>
          <p:cNvPr id="102" name="矩形 101"/>
          <p:cNvSpPr/>
          <p:nvPr/>
        </p:nvSpPr>
        <p:spPr>
          <a:xfrm>
            <a:off x="18437395" y="10811197"/>
            <a:ext cx="3136566" cy="1028991"/>
          </a:xfrm>
          <a:prstGeom prst="rect">
            <a:avLst/>
          </a:prstGeom>
          <a:gradFill>
            <a:gsLst>
              <a:gs pos="0">
                <a:srgbClr val="C0E6FD"/>
              </a:gs>
              <a:gs pos="100000">
                <a:srgbClr val="A8BEFF"/>
              </a:gs>
            </a:gsLst>
            <a:lin ang="5400000" scaled="0"/>
          </a:gradFill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FZLanTingHeiS-R-GB"/>
              </a:rPr>
              <a:t>构建失败修复优化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LanTingHeiS-R-GB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矩形"/>
          <p:cNvSpPr/>
          <p:nvPr/>
        </p:nvSpPr>
        <p:spPr>
          <a:xfrm>
            <a:off x="1645205" y="3759447"/>
            <a:ext cx="31322683" cy="6195262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12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97770" y="5180491"/>
            <a:ext cx="14171030" cy="360280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7" name="矩形"/>
          <p:cNvSpPr/>
          <p:nvPr/>
        </p:nvSpPr>
        <p:spPr>
          <a:xfrm>
            <a:off x="1645205" y="11359183"/>
            <a:ext cx="19792057" cy="6418430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120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pic>
        <p:nvPicPr>
          <p:cNvPr id="39" name="圆圈.png" descr="圆圈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61390" y="10955826"/>
            <a:ext cx="6170251" cy="617025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55" name="矩形 54"/>
          <p:cNvSpPr/>
          <p:nvPr/>
        </p:nvSpPr>
        <p:spPr>
          <a:xfrm>
            <a:off x="19084271" y="5302782"/>
            <a:ext cx="1309339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spcBef>
                <a:spcPts val="3000"/>
              </a:spcBef>
            </a:pP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完成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RPM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、应用镜像、</a:t>
            </a:r>
            <a:r>
              <a:rPr lang="en-US" altLang="zh-CN" sz="32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oepkg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三种场景软件纳管。完成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EPKG 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软件包源扩充，上架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10000+ EPKG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软件包源。</a:t>
            </a:r>
            <a:endParaRPr lang="en-US" altLang="zh-CN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19003154" y="7863985"/>
            <a:ext cx="13255631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734185">
              <a:lnSpc>
                <a:spcPct val="90000"/>
              </a:lnSpc>
              <a:spcBef>
                <a:spcPts val="3200"/>
              </a:spcBef>
              <a:defRPr/>
            </a:pPr>
            <a:r>
              <a:rPr lang="en-US" altLang="zh-CN" sz="32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ms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级响应，丝滑体验；移动端、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PC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端、桌面应用均可触达。多样的聚合维度，按软件名称、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openEuler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版本等聚合软件实体，提供详实的操作指导文档。</a:t>
            </a:r>
            <a:endParaRPr lang="en-US" altLang="zh-CN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137924" y="4126345"/>
            <a:ext cx="720303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94840"/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网址：</a:t>
            </a:r>
            <a:r>
              <a:rPr lang="en-US" altLang="zh-CN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https://easysoftware.openeuler.org</a:t>
            </a:r>
            <a:endParaRPr lang="en-US" altLang="zh-CN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7" name="矩形: 圆角 16"/>
          <p:cNvSpPr/>
          <p:nvPr/>
        </p:nvSpPr>
        <p:spPr>
          <a:xfrm>
            <a:off x="26076615" y="11025707"/>
            <a:ext cx="2274866" cy="1042872"/>
          </a:xfrm>
          <a:prstGeom prst="roundRect">
            <a:avLst/>
          </a:prstGeom>
          <a:gradFill>
            <a:gsLst>
              <a:gs pos="0">
                <a:srgbClr val="BBDEFE"/>
              </a:gs>
              <a:gs pos="100000">
                <a:srgbClr val="A0B2FF"/>
              </a:gs>
            </a:gsLst>
            <a:lin ang="5400000" scaled="0"/>
          </a:gradFill>
          <a:ln w="3175" cap="flat">
            <a:noFill/>
            <a:miter lim="400000"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endParaRPr kumimoji="0" lang="zh-CN" altLang="en-US" sz="3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LanTingHeiS-R-GB"/>
            </a:endParaRPr>
          </a:p>
        </p:txBody>
      </p:sp>
      <p:sp>
        <p:nvSpPr>
          <p:cNvPr id="33" name="矩形: 圆角 32"/>
          <p:cNvSpPr/>
          <p:nvPr/>
        </p:nvSpPr>
        <p:spPr>
          <a:xfrm>
            <a:off x="23581285" y="13065085"/>
            <a:ext cx="2274866" cy="1042872"/>
          </a:xfrm>
          <a:prstGeom prst="roundRect">
            <a:avLst/>
          </a:prstGeom>
          <a:gradFill>
            <a:gsLst>
              <a:gs pos="0">
                <a:srgbClr val="BBDEFE"/>
              </a:gs>
              <a:gs pos="100000">
                <a:srgbClr val="A0B2FF"/>
              </a:gs>
            </a:gsLst>
            <a:lin ang="5400000" scaled="0"/>
          </a:gradFill>
          <a:ln w="3175" cap="flat">
            <a:noFill/>
            <a:miter lim="400000"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反馈</a:t>
            </a:r>
            <a:endParaRPr kumimoji="0" lang="zh-CN" altLang="en-US" sz="3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LanTingHeiS-R-GB"/>
            </a:endParaRPr>
          </a:p>
        </p:txBody>
      </p:sp>
      <p:sp>
        <p:nvSpPr>
          <p:cNvPr id="34" name="矩形: 圆角 33"/>
          <p:cNvSpPr/>
          <p:nvPr/>
        </p:nvSpPr>
        <p:spPr>
          <a:xfrm>
            <a:off x="28284665" y="13052578"/>
            <a:ext cx="2274866" cy="1042872"/>
          </a:xfrm>
          <a:prstGeom prst="roundRect">
            <a:avLst/>
          </a:prstGeom>
          <a:gradFill>
            <a:gsLst>
              <a:gs pos="0">
                <a:srgbClr val="BBDEFE"/>
              </a:gs>
              <a:gs pos="100000">
                <a:srgbClr val="A0B2FF"/>
              </a:gs>
            </a:gsLst>
            <a:lin ang="5400000" scaled="0"/>
          </a:gradFill>
          <a:ln w="3175" cap="flat">
            <a:noFill/>
            <a:miter lim="400000"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发布</a:t>
            </a:r>
            <a:endParaRPr kumimoji="0" lang="zh-CN" altLang="en-US" sz="3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LanTingHeiS-R-GB"/>
            </a:endParaRPr>
          </a:p>
        </p:txBody>
      </p:sp>
      <p:sp>
        <p:nvSpPr>
          <p:cNvPr id="35" name="矩形: 圆角 34"/>
          <p:cNvSpPr/>
          <p:nvPr/>
        </p:nvSpPr>
        <p:spPr>
          <a:xfrm>
            <a:off x="27568997" y="15365051"/>
            <a:ext cx="2274866" cy="1042872"/>
          </a:xfrm>
          <a:prstGeom prst="roundRect">
            <a:avLst/>
          </a:prstGeom>
          <a:gradFill>
            <a:gsLst>
              <a:gs pos="0">
                <a:srgbClr val="BBDEFE"/>
              </a:gs>
              <a:gs pos="100000">
                <a:srgbClr val="A0B2FF"/>
              </a:gs>
            </a:gsLst>
            <a:lin ang="5400000" scaled="0"/>
          </a:gradFill>
          <a:ln w="3175" cap="flat">
            <a:noFill/>
            <a:miter lim="400000"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  <a:endParaRPr kumimoji="0" lang="zh-CN" altLang="en-US" sz="3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LanTingHeiS-R-GB"/>
            </a:endParaRPr>
          </a:p>
        </p:txBody>
      </p:sp>
      <p:sp>
        <p:nvSpPr>
          <p:cNvPr id="36" name="矩形: 圆角 35"/>
          <p:cNvSpPr/>
          <p:nvPr/>
        </p:nvSpPr>
        <p:spPr>
          <a:xfrm>
            <a:off x="24434175" y="15377808"/>
            <a:ext cx="2274866" cy="1042872"/>
          </a:xfrm>
          <a:prstGeom prst="roundRect">
            <a:avLst/>
          </a:prstGeom>
          <a:gradFill>
            <a:gsLst>
              <a:gs pos="0">
                <a:srgbClr val="BBDEFE"/>
              </a:gs>
              <a:gs pos="100000">
                <a:srgbClr val="A0B2FF"/>
              </a:gs>
            </a:gsLst>
            <a:lin ang="5400000" scaled="0"/>
          </a:gradFill>
          <a:ln w="3175" cap="flat">
            <a:noFill/>
            <a:miter lim="400000"/>
          </a:ln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3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推广</a:t>
            </a:r>
            <a:endParaRPr kumimoji="0" lang="zh-CN" altLang="en-US" sz="3600" b="1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LanTingHeiS-R-GB"/>
            </a:endParaRPr>
          </a:p>
        </p:txBody>
      </p:sp>
      <p:sp>
        <p:nvSpPr>
          <p:cNvPr id="19" name="弧形 18"/>
          <p:cNvSpPr/>
          <p:nvPr/>
        </p:nvSpPr>
        <p:spPr>
          <a:xfrm>
            <a:off x="25571608" y="10631222"/>
            <a:ext cx="5779869" cy="5452097"/>
          </a:xfrm>
          <a:prstGeom prst="arc">
            <a:avLst>
              <a:gd name="adj1" fmla="val 17142718"/>
              <a:gd name="adj2" fmla="val 21393633"/>
            </a:avLst>
          </a:prstGeom>
          <a:noFill/>
          <a:ln w="63500" cap="flat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FAC9FF"/>
                </a:gs>
              </a:gsLst>
              <a:lin ang="5400000" scaled="1"/>
            </a:gra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弧形 40"/>
          <p:cNvSpPr/>
          <p:nvPr/>
        </p:nvSpPr>
        <p:spPr>
          <a:xfrm rot="10959579">
            <a:off x="23064938" y="12217535"/>
            <a:ext cx="5779869" cy="5452097"/>
          </a:xfrm>
          <a:prstGeom prst="arc">
            <a:avLst>
              <a:gd name="adj1" fmla="val 17142718"/>
              <a:gd name="adj2" fmla="val 21393633"/>
            </a:avLst>
          </a:prstGeom>
          <a:noFill/>
          <a:ln w="63500" cap="flat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rgbClr val="F9C4FF"/>
                </a:gs>
              </a:gsLst>
              <a:lin ang="5400000" scaled="1"/>
            </a:gradFill>
            <a:prstDash val="solid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2409049" y="13115650"/>
            <a:ext cx="9520021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 defTabSz="914400" hangingPunct="1">
              <a:defRPr/>
            </a:pPr>
            <a:r>
              <a:rPr lang="zh-CN" altLang="en-US" sz="3200" b="1" dirty="0">
                <a:solidFill>
                  <a:srgbClr val="B6EB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高效检索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：</a:t>
            </a:r>
            <a:r>
              <a: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领域优选软件推荐，提供多种领域二进制包。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b="1" dirty="0">
                <a:gradFill flip="none" rotWithShape="1">
                  <a:gsLst>
                    <a:gs pos="42000">
                      <a:srgbClr val="B6EBFF"/>
                    </a:gs>
                    <a:gs pos="100000">
                      <a:srgbClr val="939CFF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开发者交互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：</a:t>
            </a:r>
            <a:r>
              <a: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建立用户对软件包反馈（评分、评论、缺陷反馈、新包需求等）能力，推荐适合的场景软件包能力，提升开发者场景包获取体验。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b="1" dirty="0">
                <a:gradFill flip="none" rotWithShape="1">
                  <a:gsLst>
                    <a:gs pos="42000">
                      <a:srgbClr val="B6EBFF"/>
                    </a:gs>
                    <a:gs pos="100000">
                      <a:srgbClr val="939CFF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开箱即用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：</a:t>
            </a:r>
            <a:r>
              <a: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场景和领域级开箱即用的部署体验。</a:t>
            </a:r>
            <a:endParaRPr kumimoji="0" lang="en-US" altLang="zh-CN" sz="32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44" name="用算力跨越空间"/>
          <p:cNvSpPr txBox="1"/>
          <p:nvPr/>
        </p:nvSpPr>
        <p:spPr>
          <a:xfrm>
            <a:off x="4308710" y="1607302"/>
            <a:ext cx="24454797" cy="1149030"/>
          </a:xfrm>
          <a:prstGeom prst="rect">
            <a:avLst/>
          </a:prstGeom>
          <a:ln w="12700">
            <a:miter lim="400000"/>
          </a:ln>
        </p:spPr>
        <p:txBody>
          <a:bodyPr lIns="35559" tIns="35559" rIns="35559" bIns="35559">
            <a:spAutoFit/>
          </a:bodyPr>
          <a:lstStyle/>
          <a:p>
            <a:pPr defTabSz="1734185">
              <a:defRPr sz="6000">
                <a:solidFill>
                  <a:srgbClr val="1C2D4E"/>
                </a:solidFill>
                <a:latin typeface="+mn-lt"/>
                <a:ea typeface="+mn-ea"/>
                <a:cs typeface="+mn-cs"/>
                <a:sym typeface="Source Han Sans CN Bold Bold"/>
              </a:defRPr>
            </a:pPr>
            <a:r>
              <a:rPr lang="en-US" altLang="zh-CN" sz="70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openEuler</a:t>
            </a:r>
            <a:r>
              <a:rPr lang="zh-CN" altLang="en-US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软件中心</a:t>
            </a:r>
            <a:r>
              <a:rPr lang="en-US" altLang="zh-CN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-</a:t>
            </a:r>
            <a:r>
              <a:rPr lang="zh-CN" altLang="en-US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汇聚资源</a:t>
            </a:r>
            <a:endParaRPr lang="zh-CN" altLang="en-US" sz="7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Source Han Sans CN Bold Bold"/>
            </a:endParaRPr>
          </a:p>
        </p:txBody>
      </p:sp>
      <p:sp>
        <p:nvSpPr>
          <p:cNvPr id="22" name="Developer communities…"/>
          <p:cNvSpPr txBox="1"/>
          <p:nvPr/>
        </p:nvSpPr>
        <p:spPr>
          <a:xfrm>
            <a:off x="23689335" y="4056603"/>
            <a:ext cx="3765963" cy="1083877"/>
          </a:xfrm>
          <a:prstGeom prst="rect">
            <a:avLst/>
          </a:prstGeom>
          <a:ln w="3175">
            <a:miter lim="400000"/>
          </a:ln>
        </p:spPr>
        <p:txBody>
          <a:bodyPr lIns="35559" tIns="35559" rIns="35559" bIns="35559" anchor="ctr"/>
          <a:lstStyle/>
          <a:p>
            <a:pPr defTabSz="442595">
              <a:lnSpc>
                <a:spcPct val="120000"/>
              </a:lnSpc>
              <a:defRPr sz="4000">
                <a:gradFill flip="none" rotWithShape="1">
                  <a:gsLst>
                    <a:gs pos="0">
                      <a:srgbClr val="B6EBFF"/>
                    </a:gs>
                    <a:gs pos="100000">
                      <a:srgbClr val="B8B9FF"/>
                    </a:gs>
                  </a:gsLst>
                  <a:lin ang="3600000" scaled="0"/>
                </a:gradFill>
                <a:latin typeface="FZLanTingHeiS-B-GB"/>
                <a:ea typeface="FZLanTingHeiS-B-GB"/>
                <a:cs typeface="FZLanTingHeiS-B-GB"/>
                <a:sym typeface="FZLanTingHeiS-B-GB"/>
              </a:defRPr>
            </a:pPr>
            <a:r>
              <a:rPr lang="zh-CN" altLang="en-US" b="1" dirty="0">
                <a:gradFill flip="none" rotWithShape="1">
                  <a:gsLst>
                    <a:gs pos="42000">
                      <a:srgbClr val="B6EBFF"/>
                    </a:gs>
                    <a:gs pos="100000">
                      <a:srgbClr val="939CFF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全场景软件纳管</a:t>
            </a:r>
            <a:endParaRPr lang="zh-CN" altLang="en-US" b="1" dirty="0">
              <a:gradFill flip="none" rotWithShape="1">
                <a:gsLst>
                  <a:gs pos="42000">
                    <a:srgbClr val="B6EBFF"/>
                  </a:gs>
                  <a:gs pos="100000">
                    <a:srgbClr val="939CFF"/>
                  </a:gs>
                </a:gsLst>
                <a:lin ang="3600000" scaled="0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23" name="Developer communities…"/>
          <p:cNvSpPr txBox="1"/>
          <p:nvPr/>
        </p:nvSpPr>
        <p:spPr>
          <a:xfrm>
            <a:off x="23666866" y="6678913"/>
            <a:ext cx="3765963" cy="1083877"/>
          </a:xfrm>
          <a:prstGeom prst="rect">
            <a:avLst/>
          </a:prstGeom>
          <a:ln w="3175">
            <a:miter lim="400000"/>
          </a:ln>
        </p:spPr>
        <p:txBody>
          <a:bodyPr lIns="35559" tIns="35559" rIns="35559" bIns="35559" anchor="ctr"/>
          <a:lstStyle/>
          <a:p>
            <a:pPr defTabSz="442595">
              <a:lnSpc>
                <a:spcPct val="120000"/>
              </a:lnSpc>
              <a:defRPr sz="4000">
                <a:gradFill flip="none" rotWithShape="1">
                  <a:gsLst>
                    <a:gs pos="0">
                      <a:srgbClr val="B6EBFF"/>
                    </a:gs>
                    <a:gs pos="100000">
                      <a:srgbClr val="B8B9FF"/>
                    </a:gs>
                  </a:gsLst>
                  <a:lin ang="3600000" scaled="0"/>
                </a:gradFill>
                <a:latin typeface="FZLanTingHeiS-B-GB"/>
                <a:ea typeface="FZLanTingHeiS-B-GB"/>
                <a:cs typeface="FZLanTingHeiS-B-GB"/>
                <a:sym typeface="FZLanTingHeiS-B-GB"/>
              </a:defRPr>
            </a:pPr>
            <a:r>
              <a:rPr lang="zh-CN" altLang="en-US" b="1" dirty="0">
                <a:gradFill flip="none" rotWithShape="1">
                  <a:gsLst>
                    <a:gs pos="42000">
                      <a:srgbClr val="B6EBFF"/>
                    </a:gs>
                    <a:gs pos="100000">
                      <a:srgbClr val="939CFF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友好的交互</a:t>
            </a:r>
            <a:endParaRPr lang="zh-CN" altLang="en-US" b="1" dirty="0">
              <a:gradFill flip="none" rotWithShape="1">
                <a:gsLst>
                  <a:gs pos="42000">
                    <a:srgbClr val="B6EBFF"/>
                  </a:gs>
                  <a:gs pos="100000">
                    <a:srgbClr val="939CFF"/>
                  </a:gs>
                </a:gsLst>
                <a:lin ang="3600000" scaled="0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26" name="Broader scope…"/>
          <p:cNvSpPr txBox="1"/>
          <p:nvPr/>
        </p:nvSpPr>
        <p:spPr>
          <a:xfrm>
            <a:off x="6340440" y="11969081"/>
            <a:ext cx="2123657" cy="687366"/>
          </a:xfrm>
          <a:prstGeom prst="rect">
            <a:avLst/>
          </a:prstGeom>
          <a:ln w="12700">
            <a:miter lim="400000"/>
          </a:ln>
        </p:spPr>
        <p:txBody>
          <a:bodyPr wrap="none" lIns="35559" tIns="35559" rIns="35559" bIns="35559" anchor="ctr">
            <a:spAutoFit/>
          </a:bodyPr>
          <a:lstStyle/>
          <a:p>
            <a:pPr lvl="1" indent="0"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面向用户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2824710" y="13226864"/>
            <a:ext cx="811838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b="1" dirty="0">
                <a:gradFill flip="none" rotWithShape="1">
                  <a:gsLst>
                    <a:gs pos="42000">
                      <a:srgbClr val="B6EBFF"/>
                    </a:gs>
                    <a:gs pos="100000">
                      <a:srgbClr val="939CFF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协作平台</a:t>
            </a:r>
            <a:r>
              <a:rPr kumimoji="0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：提供可视化界面</a:t>
            </a:r>
            <a:r>
              <a: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方便</a:t>
            </a:r>
            <a:r>
              <a:rPr kumimoji="0" lang="en-US" altLang="zh-CN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maintainer</a:t>
            </a:r>
            <a:r>
              <a:rPr kumimoji="0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管理和维护软件包。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1" name="Broader scope…"/>
          <p:cNvSpPr txBox="1"/>
          <p:nvPr/>
        </p:nvSpPr>
        <p:spPr>
          <a:xfrm>
            <a:off x="15427713" y="11991542"/>
            <a:ext cx="2636617" cy="687366"/>
          </a:xfrm>
          <a:prstGeom prst="rect">
            <a:avLst/>
          </a:prstGeom>
          <a:ln w="12700">
            <a:miter lim="400000"/>
          </a:ln>
        </p:spPr>
        <p:txBody>
          <a:bodyPr wrap="none" lIns="35559" tIns="35559" rIns="35559" bIns="35559" anchor="ctr">
            <a:spAutoFit/>
          </a:bodyPr>
          <a:lstStyle/>
          <a:p>
            <a:pPr lvl="1" indent="0"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面向开发者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圆圈.png" descr="圆圈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916471" y="11703146"/>
            <a:ext cx="2261174" cy="226117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4" name="任意多边形: 形状 13"/>
          <p:cNvSpPr/>
          <p:nvPr/>
        </p:nvSpPr>
        <p:spPr>
          <a:xfrm>
            <a:off x="24307800" y="8439150"/>
            <a:ext cx="1509316" cy="5581650"/>
          </a:xfrm>
          <a:custGeom>
            <a:avLst/>
            <a:gdLst>
              <a:gd name="connsiteX0" fmla="*/ 647700 w 1509316"/>
              <a:gd name="connsiteY0" fmla="*/ 5581650 h 5581650"/>
              <a:gd name="connsiteX1" fmla="*/ 1504950 w 1509316"/>
              <a:gd name="connsiteY1" fmla="*/ 3238500 h 5581650"/>
              <a:gd name="connsiteX2" fmla="*/ 323850 w 1509316"/>
              <a:gd name="connsiteY2" fmla="*/ 1619250 h 5581650"/>
              <a:gd name="connsiteX3" fmla="*/ 0 w 1509316"/>
              <a:gd name="connsiteY3" fmla="*/ 0 h 558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09316" h="5581650">
                <a:moveTo>
                  <a:pt x="647700" y="5581650"/>
                </a:moveTo>
                <a:cubicBezTo>
                  <a:pt x="1103312" y="4740275"/>
                  <a:pt x="1558925" y="3898900"/>
                  <a:pt x="1504950" y="3238500"/>
                </a:cubicBezTo>
                <a:cubicBezTo>
                  <a:pt x="1450975" y="2578100"/>
                  <a:pt x="574675" y="2159000"/>
                  <a:pt x="323850" y="1619250"/>
                </a:cubicBezTo>
                <a:cubicBezTo>
                  <a:pt x="73025" y="1079500"/>
                  <a:pt x="36512" y="539750"/>
                  <a:pt x="0" y="0"/>
                </a:cubicBezTo>
              </a:path>
            </a:pathLst>
          </a:custGeom>
          <a:noFill/>
          <a:ln w="3175" cap="flat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57609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任意多边形: 形状 11"/>
          <p:cNvSpPr/>
          <p:nvPr/>
        </p:nvSpPr>
        <p:spPr>
          <a:xfrm>
            <a:off x="28973630" y="8496300"/>
            <a:ext cx="990953" cy="4991100"/>
          </a:xfrm>
          <a:custGeom>
            <a:avLst/>
            <a:gdLst>
              <a:gd name="connsiteX0" fmla="*/ 723900 w 990953"/>
              <a:gd name="connsiteY0" fmla="*/ 4991100 h 4991100"/>
              <a:gd name="connsiteX1" fmla="*/ 971550 w 990953"/>
              <a:gd name="connsiteY1" fmla="*/ 3390900 h 4991100"/>
              <a:gd name="connsiteX2" fmla="*/ 266700 w 990953"/>
              <a:gd name="connsiteY2" fmla="*/ 1466850 h 4991100"/>
              <a:gd name="connsiteX3" fmla="*/ 0 w 990953"/>
              <a:gd name="connsiteY3" fmla="*/ 0 h 4991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0953" h="4991100">
                <a:moveTo>
                  <a:pt x="723900" y="4991100"/>
                </a:moveTo>
                <a:cubicBezTo>
                  <a:pt x="885825" y="4484687"/>
                  <a:pt x="1047750" y="3978275"/>
                  <a:pt x="971550" y="3390900"/>
                </a:cubicBezTo>
                <a:cubicBezTo>
                  <a:pt x="895350" y="2803525"/>
                  <a:pt x="428625" y="2032000"/>
                  <a:pt x="266700" y="1466850"/>
                </a:cubicBezTo>
                <a:cubicBezTo>
                  <a:pt x="104775" y="901700"/>
                  <a:pt x="52387" y="450850"/>
                  <a:pt x="0" y="0"/>
                </a:cubicBezTo>
              </a:path>
            </a:pathLst>
          </a:custGeom>
          <a:noFill/>
          <a:ln w="3175" cap="flat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57609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任意多边形: 形状 3"/>
          <p:cNvSpPr/>
          <p:nvPr/>
        </p:nvSpPr>
        <p:spPr>
          <a:xfrm>
            <a:off x="20366512" y="8458201"/>
            <a:ext cx="1369538" cy="3448050"/>
          </a:xfrm>
          <a:custGeom>
            <a:avLst/>
            <a:gdLst>
              <a:gd name="connsiteX0" fmla="*/ 66934 w 2295784"/>
              <a:gd name="connsiteY0" fmla="*/ 4095750 h 4126613"/>
              <a:gd name="connsiteX1" fmla="*/ 105034 w 2295784"/>
              <a:gd name="connsiteY1" fmla="*/ 3924300 h 4126613"/>
              <a:gd name="connsiteX2" fmla="*/ 1057534 w 2295784"/>
              <a:gd name="connsiteY2" fmla="*/ 2571750 h 4126613"/>
              <a:gd name="connsiteX3" fmla="*/ 2067184 w 2295784"/>
              <a:gd name="connsiteY3" fmla="*/ 857250 h 4126613"/>
              <a:gd name="connsiteX4" fmla="*/ 2295784 w 2295784"/>
              <a:gd name="connsiteY4" fmla="*/ 0 h 4126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95784" h="4126613">
                <a:moveTo>
                  <a:pt x="66934" y="4095750"/>
                </a:moveTo>
                <a:cubicBezTo>
                  <a:pt x="3434" y="4137025"/>
                  <a:pt x="-60066" y="4178300"/>
                  <a:pt x="105034" y="3924300"/>
                </a:cubicBezTo>
                <a:cubicBezTo>
                  <a:pt x="270134" y="3670300"/>
                  <a:pt x="730509" y="3082925"/>
                  <a:pt x="1057534" y="2571750"/>
                </a:cubicBezTo>
                <a:cubicBezTo>
                  <a:pt x="1384559" y="2060575"/>
                  <a:pt x="1860809" y="1285875"/>
                  <a:pt x="2067184" y="857250"/>
                </a:cubicBezTo>
                <a:cubicBezTo>
                  <a:pt x="2273559" y="428625"/>
                  <a:pt x="2284671" y="214312"/>
                  <a:pt x="2295784" y="0"/>
                </a:cubicBezTo>
              </a:path>
            </a:pathLst>
          </a:custGeom>
          <a:noFill/>
          <a:ln w="3175" cap="flat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0000">
                  <a:srgbClr val="10153C">
                    <a:alpha val="66000"/>
                  </a:srgbClr>
                </a:gs>
                <a:gs pos="100000">
                  <a:srgbClr val="57609E"/>
                </a:gs>
              </a:gsLst>
              <a:lin ang="5400000" scaled="1"/>
            </a:gra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任意多边形: 形状 6"/>
          <p:cNvSpPr/>
          <p:nvPr/>
        </p:nvSpPr>
        <p:spPr>
          <a:xfrm>
            <a:off x="25292609" y="8439150"/>
            <a:ext cx="1169366" cy="2819400"/>
          </a:xfrm>
          <a:custGeom>
            <a:avLst/>
            <a:gdLst>
              <a:gd name="connsiteX0" fmla="*/ 101041 w 1169366"/>
              <a:gd name="connsiteY0" fmla="*/ 0 h 2819400"/>
              <a:gd name="connsiteX1" fmla="*/ 81991 w 1169366"/>
              <a:gd name="connsiteY1" fmla="*/ 1676400 h 2819400"/>
              <a:gd name="connsiteX2" fmla="*/ 996391 w 1169366"/>
              <a:gd name="connsiteY2" fmla="*/ 2457450 h 2819400"/>
              <a:gd name="connsiteX3" fmla="*/ 1167841 w 1169366"/>
              <a:gd name="connsiteY3" fmla="*/ 2819400 h 2819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9366" h="2819400">
                <a:moveTo>
                  <a:pt x="101041" y="0"/>
                </a:moveTo>
                <a:cubicBezTo>
                  <a:pt x="16903" y="633412"/>
                  <a:pt x="-67234" y="1266825"/>
                  <a:pt x="81991" y="1676400"/>
                </a:cubicBezTo>
                <a:cubicBezTo>
                  <a:pt x="231216" y="2085975"/>
                  <a:pt x="815416" y="2266950"/>
                  <a:pt x="996391" y="2457450"/>
                </a:cubicBezTo>
                <a:cubicBezTo>
                  <a:pt x="1177366" y="2647950"/>
                  <a:pt x="1172603" y="2733675"/>
                  <a:pt x="1167841" y="2819400"/>
                </a:cubicBezTo>
              </a:path>
            </a:pathLst>
          </a:custGeom>
          <a:noFill/>
          <a:ln w="3175" cap="flat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57609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23717250" y="8458200"/>
            <a:ext cx="133473" cy="3448050"/>
          </a:xfrm>
          <a:custGeom>
            <a:avLst/>
            <a:gdLst>
              <a:gd name="connsiteX0" fmla="*/ 0 w 133473"/>
              <a:gd name="connsiteY0" fmla="*/ 3448050 h 3448050"/>
              <a:gd name="connsiteX1" fmla="*/ 133350 w 133473"/>
              <a:gd name="connsiteY1" fmla="*/ 1695450 h 3448050"/>
              <a:gd name="connsiteX2" fmla="*/ 19050 w 133473"/>
              <a:gd name="connsiteY2" fmla="*/ 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473" h="3448050">
                <a:moveTo>
                  <a:pt x="0" y="3448050"/>
                </a:moveTo>
                <a:cubicBezTo>
                  <a:pt x="65087" y="2859087"/>
                  <a:pt x="130175" y="2270125"/>
                  <a:pt x="133350" y="1695450"/>
                </a:cubicBezTo>
                <a:cubicBezTo>
                  <a:pt x="136525" y="1120775"/>
                  <a:pt x="77787" y="560387"/>
                  <a:pt x="19050" y="0"/>
                </a:cubicBezTo>
              </a:path>
            </a:pathLst>
          </a:custGeom>
          <a:noFill/>
          <a:ln w="3175" cap="flat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57609E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 descr="C:\Users\z00676466\AppData\Roaming\WeLink_Desktop\appdata\IM\z00676466\ReceiveFiles\ScreenShot\4FC355DD-1353-42A9-BB3E-2CE47EEABAEC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74" b="17891"/>
          <a:stretch>
            <a:fillRect/>
          </a:stretch>
        </p:blipFill>
        <p:spPr bwMode="auto">
          <a:xfrm>
            <a:off x="19842594" y="4912283"/>
            <a:ext cx="10918737" cy="5333617"/>
          </a:xfrm>
          <a:prstGeom prst="roundRect">
            <a:avLst>
              <a:gd name="adj" fmla="val 4458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9" name="矩形"/>
          <p:cNvSpPr/>
          <p:nvPr/>
        </p:nvSpPr>
        <p:spPr>
          <a:xfrm>
            <a:off x="2046027" y="9185358"/>
            <a:ext cx="15022774" cy="2339471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120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pic>
        <p:nvPicPr>
          <p:cNvPr id="35" name="圆圈.png" descr="圆圈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593720" y="13800970"/>
            <a:ext cx="2684008" cy="268400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40" name="圆圈.png" descr="圆圈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850575" y="10874777"/>
            <a:ext cx="2780356" cy="278035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8" name="圆圈.png" descr="圆圈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349904" y="11580559"/>
            <a:ext cx="4639788" cy="4639788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9" name="Broader scope…"/>
          <p:cNvSpPr txBox="1"/>
          <p:nvPr/>
        </p:nvSpPr>
        <p:spPr>
          <a:xfrm>
            <a:off x="19621804" y="13520065"/>
            <a:ext cx="2044086" cy="687366"/>
          </a:xfrm>
          <a:prstGeom prst="rect">
            <a:avLst/>
          </a:prstGeom>
          <a:ln w="12700">
            <a:miter lim="400000"/>
          </a:ln>
        </p:spPr>
        <p:txBody>
          <a:bodyPr wrap="square" lIns="35559" tIns="35559" rIns="35559" bIns="35559" anchor="ctr">
            <a:spAutoFit/>
          </a:bodyPr>
          <a:lstStyle/>
          <a:p>
            <a:pPr lvl="1" indent="0"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EUR</a:t>
            </a:r>
            <a:endParaRPr lang="en-US" altLang="zh-CN" sz="4000" b="1" dirty="0"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30" name="Broader scope…"/>
          <p:cNvSpPr txBox="1"/>
          <p:nvPr/>
        </p:nvSpPr>
        <p:spPr>
          <a:xfrm>
            <a:off x="23359125" y="12465942"/>
            <a:ext cx="1422034" cy="687366"/>
          </a:xfrm>
          <a:prstGeom prst="rect">
            <a:avLst/>
          </a:prstGeom>
          <a:ln w="12700">
            <a:miter lim="400000"/>
          </a:ln>
        </p:spPr>
        <p:txBody>
          <a:bodyPr wrap="square" lIns="35559" tIns="35559" rIns="35559" bIns="35559" anchor="ctr">
            <a:spAutoFit/>
          </a:bodyPr>
          <a:lstStyle/>
          <a:p>
            <a:pPr lvl="1" indent="0"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会议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31" name="Broader scope…"/>
          <p:cNvSpPr txBox="1"/>
          <p:nvPr/>
        </p:nvSpPr>
        <p:spPr>
          <a:xfrm>
            <a:off x="23552418" y="14857445"/>
            <a:ext cx="2563673" cy="687366"/>
          </a:xfrm>
          <a:prstGeom prst="rect">
            <a:avLst/>
          </a:prstGeom>
          <a:ln w="12700">
            <a:miter lim="400000"/>
          </a:ln>
        </p:spPr>
        <p:txBody>
          <a:bodyPr wrap="square" lIns="35559" tIns="35559" rIns="35559" bIns="35559" anchor="ctr">
            <a:spAutoFit/>
          </a:bodyPr>
          <a:lstStyle/>
          <a:p>
            <a:pPr lvl="1" indent="0"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论坛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32" name="Broader scope…"/>
          <p:cNvSpPr txBox="1"/>
          <p:nvPr/>
        </p:nvSpPr>
        <p:spPr>
          <a:xfrm>
            <a:off x="26026352" y="11759161"/>
            <a:ext cx="2364502" cy="687366"/>
          </a:xfrm>
          <a:prstGeom prst="rect">
            <a:avLst/>
          </a:prstGeom>
          <a:ln w="12700">
            <a:miter lim="400000"/>
          </a:ln>
        </p:spPr>
        <p:txBody>
          <a:bodyPr wrap="square" lIns="35559" tIns="35559" rIns="35559" bIns="35559" anchor="ctr">
            <a:spAutoFit/>
          </a:bodyPr>
          <a:lstStyle/>
          <a:p>
            <a:pPr lvl="1" indent="0"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en-US" altLang="zh-CN" sz="4000" b="1" dirty="0" err="1"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Gitee</a:t>
            </a:r>
            <a:endParaRPr lang="en-US" altLang="zh-CN" sz="4000" b="1" dirty="0" err="1"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33" name="Broader scope…"/>
          <p:cNvSpPr txBox="1"/>
          <p:nvPr/>
        </p:nvSpPr>
        <p:spPr>
          <a:xfrm>
            <a:off x="28219708" y="14339215"/>
            <a:ext cx="3232724" cy="687366"/>
          </a:xfrm>
          <a:prstGeom prst="rect">
            <a:avLst/>
          </a:prstGeom>
          <a:ln w="12700">
            <a:miter lim="400000"/>
          </a:ln>
        </p:spPr>
        <p:txBody>
          <a:bodyPr wrap="square" lIns="35559" tIns="35559" rIns="35559" bIns="35559" anchor="ctr">
            <a:spAutoFit/>
          </a:bodyPr>
          <a:lstStyle/>
          <a:p>
            <a:pPr lvl="1" indent="0"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en-US" altLang="zh-CN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CVE</a:t>
            </a: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漏洞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34" name="圆圈.png" descr="圆圈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258870" y="13153112"/>
            <a:ext cx="3232723" cy="3232723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53" name="矩形"/>
          <p:cNvSpPr/>
          <p:nvPr/>
        </p:nvSpPr>
        <p:spPr>
          <a:xfrm>
            <a:off x="2046026" y="12353153"/>
            <a:ext cx="7176415" cy="5695950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120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54" name="Developer communities…"/>
          <p:cNvSpPr txBox="1"/>
          <p:nvPr/>
        </p:nvSpPr>
        <p:spPr>
          <a:xfrm>
            <a:off x="3759769" y="12501494"/>
            <a:ext cx="3267414" cy="1176503"/>
          </a:xfrm>
          <a:prstGeom prst="rect">
            <a:avLst/>
          </a:prstGeom>
          <a:ln w="3175">
            <a:miter lim="400000"/>
          </a:ln>
        </p:spPr>
        <p:txBody>
          <a:bodyPr lIns="35559" tIns="35559" rIns="35559" bIns="35559" anchor="ctr"/>
          <a:lstStyle/>
          <a:p>
            <a:pPr defTabSz="442595">
              <a:lnSpc>
                <a:spcPct val="120000"/>
              </a:lnSpc>
              <a:defRPr sz="4000">
                <a:gradFill flip="none" rotWithShape="1">
                  <a:gsLst>
                    <a:gs pos="0">
                      <a:srgbClr val="B6EBFF"/>
                    </a:gs>
                    <a:gs pos="100000">
                      <a:srgbClr val="B8B9FF"/>
                    </a:gs>
                  </a:gsLst>
                  <a:lin ang="3600000" scaled="0"/>
                </a:gradFill>
                <a:latin typeface="FZLanTingHeiS-B-GB"/>
                <a:ea typeface="FZLanTingHeiS-B-GB"/>
                <a:cs typeface="FZLanTingHeiS-B-GB"/>
                <a:sym typeface="FZLanTingHeiS-B-GB"/>
              </a:defRPr>
            </a:pPr>
            <a:r>
              <a:rPr lang="zh-CN" altLang="en-US" b="1" dirty="0">
                <a:gradFill flip="none" rotWithShape="1">
                  <a:gsLst>
                    <a:gs pos="42000">
                      <a:srgbClr val="B6EBFF"/>
                    </a:gs>
                    <a:gs pos="100000">
                      <a:srgbClr val="939CFF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精细化筛选</a:t>
            </a:r>
            <a:endParaRPr lang="zh-CN" altLang="en-US" b="1" dirty="0">
              <a:gradFill flip="none" rotWithShape="1">
                <a:gsLst>
                  <a:gs pos="42000">
                    <a:srgbClr val="B6EBFF"/>
                  </a:gs>
                  <a:gs pos="100000">
                    <a:srgbClr val="939CFF"/>
                  </a:gs>
                </a:gsLst>
                <a:lin ang="3600000" scaled="0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55" name="DevFest…"/>
          <p:cNvSpPr txBox="1"/>
          <p:nvPr/>
        </p:nvSpPr>
        <p:spPr>
          <a:xfrm>
            <a:off x="2680622" y="13838784"/>
            <a:ext cx="5813558" cy="3772297"/>
          </a:xfrm>
          <a:prstGeom prst="rect">
            <a:avLst/>
          </a:prstGeom>
          <a:ln w="3175">
            <a:miter lim="400000"/>
          </a:ln>
        </p:spPr>
        <p:txBody>
          <a:bodyPr lIns="35559" tIns="35559" rIns="35559" bIns="35559" anchor="ctr"/>
          <a:lstStyle/>
          <a:p>
            <a:pPr marL="457200" indent="-457200" algn="l" defTabSz="1734185">
              <a:lnSpc>
                <a:spcPct val="90000"/>
              </a:lnSpc>
              <a:spcBef>
                <a:spcPts val="3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快速提取有效信息：按场景（待办、提及、动态等）分类</a:t>
            </a:r>
            <a:endParaRPr lang="en-US" altLang="zh-CN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l" defTabSz="1734185">
              <a:lnSpc>
                <a:spcPct val="90000"/>
              </a:lnSpc>
              <a:spcBef>
                <a:spcPts val="3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丰富的精细化筛选方式：按各种细分条件对消息进行过滤，还能保存自定义的过滤条件，快速触达</a:t>
            </a:r>
            <a:endParaRPr lang="en-US" altLang="zh-CN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l" defTabSz="1734185">
              <a:lnSpc>
                <a:spcPct val="90000"/>
              </a:lnSpc>
              <a:spcBef>
                <a:spcPts val="3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定制化邮件发送</a:t>
            </a:r>
            <a:endParaRPr lang="en-US" altLang="zh-CN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矩形"/>
          <p:cNvSpPr/>
          <p:nvPr/>
        </p:nvSpPr>
        <p:spPr>
          <a:xfrm>
            <a:off x="9752951" y="12353153"/>
            <a:ext cx="7275596" cy="5695950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120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57" name="矩形"/>
          <p:cNvSpPr/>
          <p:nvPr/>
        </p:nvSpPr>
        <p:spPr>
          <a:xfrm>
            <a:off x="10596338" y="13900453"/>
            <a:ext cx="5429414" cy="3159531"/>
          </a:xfrm>
          <a:prstGeom prst="rect">
            <a:avLst/>
          </a:prstGeom>
          <a:noFill/>
          <a:ln w="3175">
            <a:miter lim="400000"/>
          </a:ln>
        </p:spPr>
        <p:txBody>
          <a:bodyPr lIns="111811" tIns="111811" rIns="111811" bIns="111811" anchor="ctr"/>
          <a:lstStyle/>
          <a:p>
            <a:pPr marL="457200" indent="-457200" algn="l" defTabSz="1734185">
              <a:lnSpc>
                <a:spcPct val="90000"/>
              </a:lnSpc>
              <a:spcBef>
                <a:spcPts val="3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消息秒级通知，信息及时触达</a:t>
            </a:r>
            <a:endParaRPr lang="en-US" altLang="zh-CN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 defTabSz="1734185">
              <a:lnSpc>
                <a:spcPct val="90000"/>
              </a:lnSpc>
              <a:spcBef>
                <a:spcPts val="3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分布式系统</a:t>
            </a:r>
            <a:r>
              <a:rPr lang="en-US" altLang="zh-CN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</a:t>
            </a: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微服务架构</a:t>
            </a:r>
            <a:r>
              <a:rPr lang="en-US" altLang="zh-CN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+</a:t>
            </a: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事件驱动，保证服务高可用</a:t>
            </a:r>
            <a:endParaRPr lang="en-US" altLang="zh-CN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8" name="Developer communities…"/>
          <p:cNvSpPr txBox="1"/>
          <p:nvPr/>
        </p:nvSpPr>
        <p:spPr>
          <a:xfrm>
            <a:off x="11807452" y="12465418"/>
            <a:ext cx="3267414" cy="1176503"/>
          </a:xfrm>
          <a:prstGeom prst="rect">
            <a:avLst/>
          </a:prstGeom>
          <a:ln w="3175">
            <a:miter lim="400000"/>
          </a:ln>
        </p:spPr>
        <p:txBody>
          <a:bodyPr lIns="35559" tIns="35559" rIns="35559" bIns="35559" anchor="ctr"/>
          <a:lstStyle/>
          <a:p>
            <a:pPr defTabSz="442595">
              <a:lnSpc>
                <a:spcPct val="120000"/>
              </a:lnSpc>
              <a:defRPr sz="4000">
                <a:gradFill flip="none" rotWithShape="1">
                  <a:gsLst>
                    <a:gs pos="0">
                      <a:srgbClr val="B6EBFF"/>
                    </a:gs>
                    <a:gs pos="100000">
                      <a:srgbClr val="B8B9FF"/>
                    </a:gs>
                  </a:gsLst>
                  <a:lin ang="3600000" scaled="0"/>
                </a:gradFill>
                <a:latin typeface="FZLanTingHeiS-B-GB"/>
                <a:ea typeface="FZLanTingHeiS-B-GB"/>
                <a:cs typeface="FZLanTingHeiS-B-GB"/>
                <a:sym typeface="FZLanTingHeiS-B-GB"/>
              </a:defRPr>
            </a:pPr>
            <a:r>
              <a:rPr lang="zh-CN" altLang="en-US" b="1" dirty="0">
                <a:gradFill flip="none" rotWithShape="1">
                  <a:gsLst>
                    <a:gs pos="42000">
                      <a:srgbClr val="B6EBFF"/>
                    </a:gs>
                    <a:gs pos="100000">
                      <a:srgbClr val="939CFF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秒级响应</a:t>
            </a:r>
            <a:endParaRPr lang="zh-CN" altLang="en-US" b="1" dirty="0">
              <a:gradFill flip="none" rotWithShape="1">
                <a:gsLst>
                  <a:gs pos="42000">
                    <a:srgbClr val="B6EBFF"/>
                  </a:gs>
                  <a:gs pos="100000">
                    <a:srgbClr val="939CFF"/>
                  </a:gs>
                </a:gsLst>
                <a:lin ang="3600000" scaled="0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21397264" y="16666985"/>
            <a:ext cx="2845645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页面流量</a:t>
            </a:r>
            <a:r>
              <a:rPr lang="en-US" altLang="zh-CN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en-US" altLang="zh-CN" sz="36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pv</a:t>
            </a:r>
            <a:r>
              <a:rPr lang="en-US" altLang="zh-CN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endParaRPr lang="en-US" altLang="zh-CN" sz="3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r>
              <a:rPr lang="en-US" altLang="zh-CN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20000+</a:t>
            </a:r>
            <a:endParaRPr lang="en-US" altLang="zh-CN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9615664" y="16666985"/>
            <a:ext cx="3830183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上线半个月累计推送邮件</a:t>
            </a:r>
            <a:endParaRPr lang="en-US" altLang="zh-CN" sz="3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r>
              <a:rPr lang="en-US" altLang="zh-CN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5000+</a:t>
            </a:r>
            <a:endParaRPr lang="en-US" altLang="zh-CN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62" name="圆圈.png" descr="圆圈.png"/>
          <p:cNvPicPr>
            <a:picLocks noChangeAspect="1"/>
          </p:cNvPicPr>
          <p:nvPr/>
        </p:nvPicPr>
        <p:blipFill rotWithShape="1">
          <a:blip r:embed="rId1"/>
          <a:srcRect t="6418" r="60338"/>
          <a:stretch>
            <a:fillRect/>
          </a:stretch>
        </p:blipFill>
        <p:spPr>
          <a:xfrm>
            <a:off x="31530755" y="9461803"/>
            <a:ext cx="2706110" cy="6384980"/>
          </a:xfrm>
          <a:prstGeom prst="rect">
            <a:avLst/>
          </a:prstGeom>
          <a:noFill/>
          <a:ln w="12700">
            <a:miter lim="400000"/>
            <a:headEnd/>
            <a:tailEnd/>
          </a:ln>
        </p:spPr>
      </p:pic>
      <p:sp>
        <p:nvSpPr>
          <p:cNvPr id="37" name="用算力跨越空间"/>
          <p:cNvSpPr txBox="1"/>
          <p:nvPr/>
        </p:nvSpPr>
        <p:spPr>
          <a:xfrm>
            <a:off x="4308710" y="1607302"/>
            <a:ext cx="24454797" cy="1149030"/>
          </a:xfrm>
          <a:prstGeom prst="rect">
            <a:avLst/>
          </a:prstGeom>
          <a:ln w="12700">
            <a:miter lim="400000"/>
          </a:ln>
        </p:spPr>
        <p:txBody>
          <a:bodyPr lIns="35559" tIns="35559" rIns="35559" bIns="35559">
            <a:spAutoFit/>
          </a:bodyPr>
          <a:lstStyle/>
          <a:p>
            <a:pPr defTabSz="1734185">
              <a:defRPr sz="6000">
                <a:solidFill>
                  <a:srgbClr val="1C2D4E"/>
                </a:solidFill>
                <a:latin typeface="+mn-lt"/>
                <a:ea typeface="+mn-ea"/>
                <a:cs typeface="+mn-cs"/>
                <a:sym typeface="Source Han Sans CN Bold Bold"/>
              </a:defRPr>
            </a:pPr>
            <a:r>
              <a:rPr lang="en-US" altLang="zh-CN" sz="70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openEuler</a:t>
            </a:r>
            <a:r>
              <a:rPr lang="zh-CN" altLang="en-US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消息中心</a:t>
            </a:r>
            <a:r>
              <a:rPr lang="en-US" altLang="zh-CN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-</a:t>
            </a:r>
            <a:r>
              <a:rPr lang="zh-CN" altLang="en-US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通信的桥梁</a:t>
            </a:r>
            <a:endParaRPr lang="zh-CN" altLang="en-US" sz="7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Source Han Sans CN Bold Bold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2544557" y="9553511"/>
            <a:ext cx="13819393" cy="14910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734185">
              <a:lnSpc>
                <a:spcPct val="150000"/>
              </a:lnSpc>
              <a:spcBef>
                <a:spcPts val="3200"/>
              </a:spcBef>
            </a:pP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打造消息中心，将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EUR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、会议系统、</a:t>
            </a:r>
            <a:r>
              <a:rPr lang="en-US" altLang="zh-CN" sz="32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Gitee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、论坛、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CVE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漏洞等多类消息汇聚到一个模块展示。</a:t>
            </a:r>
            <a:endParaRPr lang="zh-CN" altLang="en-US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25073281" y="16666985"/>
            <a:ext cx="399831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上线一个月消息量</a:t>
            </a:r>
            <a:endParaRPr lang="en-US" altLang="zh-CN" sz="3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r>
              <a:rPr lang="en-US" altLang="zh-CN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14w+</a:t>
            </a:r>
            <a:endParaRPr lang="en-US" altLang="zh-CN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8160908" y="16666985"/>
            <a:ext cx="2597790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平均消息接收时延</a:t>
            </a:r>
            <a:endParaRPr lang="en-US" altLang="zh-CN" sz="3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r>
              <a:rPr lang="en-US" altLang="zh-CN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13s</a:t>
            </a:r>
            <a:endParaRPr lang="en-US" altLang="zh-CN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en-US" altLang="zh-CN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6" name="Broader scope…"/>
          <p:cNvSpPr txBox="1"/>
          <p:nvPr/>
        </p:nvSpPr>
        <p:spPr>
          <a:xfrm>
            <a:off x="8744850" y="3987858"/>
            <a:ext cx="2123657" cy="687366"/>
          </a:xfrm>
          <a:prstGeom prst="rect">
            <a:avLst/>
          </a:prstGeom>
          <a:ln w="12700">
            <a:miter lim="400000"/>
          </a:ln>
        </p:spPr>
        <p:txBody>
          <a:bodyPr wrap="none" lIns="35559" tIns="35559" rIns="35559" bIns="35559" anchor="ctr">
            <a:spAutoFit/>
          </a:bodyPr>
          <a:lstStyle/>
          <a:p>
            <a:pPr lvl="1" indent="0"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解决痛点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04999" y="4917556"/>
            <a:ext cx="15316201" cy="3467388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spAutoFit/>
          </a:bodyPr>
          <a:lstStyle/>
          <a:p>
            <a:pPr marL="457200" indent="-4572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 sz="32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消息分散</a:t>
            </a:r>
            <a:r>
              <a:rPr lang="en-US" altLang="zh-CN" sz="32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: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用户需登录多个系统查看和处理消息，操作繁琐且耗时，严重影响用户体验。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 sz="32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通知不及时</a:t>
            </a:r>
            <a:r>
              <a:rPr lang="en-US" altLang="zh-CN" sz="32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: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消息分散在各个系统中，用户无法及时收到并处理重要通知，导致工作延误。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 sz="32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标准不同一</a:t>
            </a:r>
            <a:r>
              <a:rPr lang="en-US" altLang="zh-CN" sz="32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: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异构系统间数据格式、通信协议等存在差异，使得信息难以在不同系统间流通与共享。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19823332" y="4174602"/>
            <a:ext cx="1070862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94840"/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网址：</a:t>
            </a:r>
            <a:r>
              <a:rPr lang="en-US" altLang="zh-CN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https://message-center.openeuler.org</a:t>
            </a:r>
            <a:endParaRPr lang="en-US" altLang="zh-CN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矩形"/>
          <p:cNvSpPr/>
          <p:nvPr/>
        </p:nvSpPr>
        <p:spPr>
          <a:xfrm>
            <a:off x="1786890" y="7388860"/>
            <a:ext cx="17088485" cy="4735830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280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cxnSp>
        <p:nvCxnSpPr>
          <p:cNvPr id="11" name="连接符: 肘形 10"/>
          <p:cNvCxnSpPr>
            <a:stCxn id="5" idx="2"/>
            <a:endCxn id="36" idx="1"/>
          </p:cNvCxnSpPr>
          <p:nvPr/>
        </p:nvCxnSpPr>
        <p:spPr>
          <a:xfrm rot="5400000">
            <a:off x="4489639" y="9587470"/>
            <a:ext cx="1886917" cy="931192"/>
          </a:xfrm>
          <a:prstGeom prst="bentConnector4">
            <a:avLst>
              <a:gd name="adj1" fmla="val 30982"/>
              <a:gd name="adj2" fmla="val 124549"/>
            </a:avLst>
          </a:prstGeom>
          <a:noFill/>
          <a:ln w="12700" cap="flat">
            <a:solidFill>
              <a:srgbClr val="FFFFFF"/>
            </a:solidFill>
            <a:prstDash val="dash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41" name="图片 4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913936" y="5041892"/>
            <a:ext cx="12307174" cy="7082821"/>
          </a:xfrm>
          <a:prstGeom prst="roundRect">
            <a:avLst>
              <a:gd name="adj" fmla="val 4787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矩形 1"/>
          <p:cNvSpPr/>
          <p:nvPr/>
        </p:nvSpPr>
        <p:spPr>
          <a:xfrm>
            <a:off x="2258695" y="3467735"/>
            <a:ext cx="15768955" cy="362267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3200" b="1" dirty="0">
              <a:gradFill flip="none" rotWithShape="1">
                <a:gsLst>
                  <a:gs pos="0">
                    <a:srgbClr val="FFE68D"/>
                  </a:gs>
                  <a:gs pos="100000">
                    <a:srgbClr val="FFC156"/>
                  </a:gs>
                </a:gsLst>
                <a:lin ang="3600000" scaled="0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费用问题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LFS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 server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拥有免费的存储空间，支持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5G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以内的单个文件存储。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下载速度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LFS - server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通过</a:t>
            </a:r>
            <a:r>
              <a:rPr lang="en-US" altLang="zh-CN" sz="3200" dirty="0" err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cdn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加速，下载速度大幅提升。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32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易用性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：不在需要通过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user – repo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下载依赖包，开发起来更加便捷。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aphicFrame>
        <p:nvGraphicFramePr>
          <p:cNvPr id="64" name="表格 63"/>
          <p:cNvGraphicFramePr>
            <a:graphicFrameLocks noGrp="1"/>
          </p:cNvGraphicFramePr>
          <p:nvPr/>
        </p:nvGraphicFramePr>
        <p:xfrm>
          <a:off x="1786949" y="12796156"/>
          <a:ext cx="17154194" cy="51856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43467"/>
                <a:gridCol w="4683968"/>
                <a:gridCol w="4161453"/>
                <a:gridCol w="4665306"/>
              </a:tblGrid>
              <a:tr h="928353">
                <a:tc>
                  <a:txBody>
                    <a:bodyPr/>
                    <a:lstStyle/>
                    <a:p>
                      <a:endParaRPr lang="zh-CN" altLang="en-US" sz="1200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zh-CN" altLang="en-US" sz="3000" b="0" i="0" u="none" strike="noStrike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FZLanTingHeiS-R-GB"/>
                        </a:rPr>
                        <a:t>存储空间</a:t>
                      </a:r>
                      <a:endParaRPr kumimoji="0" lang="zh-CN" altLang="en-US" sz="3000" b="0" i="0" u="none" strike="noStrike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FZLanTingHeiS-R-GB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B1F4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3000" b="0" i="0" u="none" strike="noStrike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FZLanTingHeiS-R-GB"/>
                        </a:rPr>
                        <a:t>平均试验下载带宽</a:t>
                      </a:r>
                      <a:endParaRPr kumimoji="0" lang="zh-CN" altLang="en-US" sz="3000" b="0" i="0" u="none" strike="noStrike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FZLanTingHeiS-R-GB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B1F4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zh-CN" altLang="en-US" sz="3000" b="0" i="0" u="none" strike="noStrike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FZLanTingHeiS-R-GB"/>
                        </a:rPr>
                        <a:t>构建复杂度</a:t>
                      </a:r>
                      <a:endParaRPr kumimoji="0" lang="zh-CN" altLang="en-US" sz="3000" b="0" i="0" u="none" strike="noStrike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FZLanTingHeiS-R-GB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B1F45"/>
                    </a:solidFill>
                  </a:tcPr>
                </a:tc>
              </a:tr>
              <a:tr h="1115441"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3000" b="0" i="0" u="none" strike="noStrike" cap="none" spc="0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FZLanTingHeiS-R-GB"/>
                        </a:rPr>
                        <a:t>Gitee</a:t>
                      </a:r>
                      <a:r>
                        <a:rPr kumimoji="0" lang="en-US" altLang="zh-CN" sz="3000" b="0" i="0" u="none" strike="noStrike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FZLanTingHeiS-R-GB"/>
                        </a:rPr>
                        <a:t> LFS</a:t>
                      </a:r>
                      <a:endParaRPr kumimoji="0" lang="zh-CN" altLang="en-US" sz="3000" b="0" i="0" u="none" strike="noStrike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FZLanTingHeiS-R-GB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3000" b="0" i="0" u="none" strike="noStrike" cap="none" spc="0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FZLanTingHeiS-R-GB"/>
                        </a:rPr>
                        <a:t>Lfs</a:t>
                      </a:r>
                      <a:r>
                        <a:rPr kumimoji="0" lang="zh-CN" altLang="en-US" sz="3000" b="0" i="0" u="none" strike="noStrike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FZLanTingHeiS-R-GB"/>
                        </a:rPr>
                        <a:t>功能根据使用空间大小付费（用户付费）</a:t>
                      </a:r>
                      <a:endParaRPr kumimoji="0" lang="zh-CN" altLang="en-US" sz="3000" b="0" i="0" u="none" strike="noStrike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FZLanTingHeiS-R-GB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3000" b="0" i="0" u="none" strike="noStrike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FZLanTingHeiS-R-GB"/>
                        </a:rPr>
                        <a:t>1.7MB/s</a:t>
                      </a:r>
                      <a:endParaRPr kumimoji="0" lang="en-US" altLang="zh-CN" sz="3000" b="0" i="0" u="none" strike="noStrike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FZLanTingHeiS-R-GB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3000" b="1" i="0" u="none" strike="noStrike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FZLanTingHeiS-R-GB"/>
                        </a:rPr>
                        <a:t>随仓库一起</a:t>
                      </a:r>
                      <a:r>
                        <a:rPr kumimoji="0" lang="en-US" altLang="zh-CN" sz="3000" b="1" i="0" u="none" strike="noStrike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FZLanTingHeiS-R-GB"/>
                        </a:rPr>
                        <a:t>clone</a:t>
                      </a:r>
                      <a:r>
                        <a:rPr kumimoji="0" lang="zh-CN" altLang="en-US" sz="3000" b="1" i="0" u="none" strike="noStrike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FZLanTingHeiS-R-GB"/>
                        </a:rPr>
                        <a:t>大文件</a:t>
                      </a:r>
                      <a:endParaRPr kumimoji="0" lang="zh-CN" altLang="en-US" sz="3000" b="1" i="0" u="none" strike="noStrike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FZLanTingHeiS-R-GB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454938"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3000" b="0" i="0" u="none" strike="noStrike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FZLanTingHeiS-R-GB"/>
                        </a:rPr>
                        <a:t>User-Repo</a:t>
                      </a:r>
                      <a:endParaRPr kumimoji="0" lang="en-US" altLang="zh-CN" sz="3000" b="0" i="0" u="none" strike="noStrike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FZLanTingHeiS-R-GB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3000" b="1" i="0" u="none" strike="noStrike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FZLanTingHeiS-R-GB"/>
                        </a:rPr>
                        <a:t>无上限、</a:t>
                      </a:r>
                      <a:r>
                        <a:rPr kumimoji="0" lang="en-US" altLang="zh-CN" sz="3000" b="1" i="0" u="none" strike="noStrike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FZLanTingHeiS-R-GB"/>
                        </a:rPr>
                        <a:t>openEuler</a:t>
                      </a:r>
                      <a:r>
                        <a:rPr kumimoji="0" lang="zh-CN" altLang="en-US" sz="3000" b="1" i="0" u="none" strike="noStrike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FZLanTingHeiS-R-GB"/>
                        </a:rPr>
                        <a:t>社区中使用完全免费</a:t>
                      </a:r>
                      <a:endParaRPr kumimoji="0" lang="zh-CN" altLang="en-US" sz="3000" b="1" i="0" u="none" strike="noStrike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FZLanTingHeiS-R-GB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3000" b="1" i="0" u="none" strike="noStrike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FZLanTingHeiS-R-GB"/>
                        </a:rPr>
                        <a:t>3.4MB/s</a:t>
                      </a:r>
                      <a:endParaRPr kumimoji="0" lang="en-US" altLang="zh-CN" sz="3000" b="1" i="0" u="none" strike="noStrike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FZLanTingHeiS-R-GB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3000" b="0" i="0" u="none" strike="noStrike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FZLanTingHeiS-R-GB"/>
                        </a:rPr>
                        <a:t>通过</a:t>
                      </a:r>
                      <a:r>
                        <a:rPr kumimoji="0" lang="en-US" altLang="zh-CN" sz="3000" b="0" i="0" u="none" strike="noStrike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FZLanTingHeiS-R-GB"/>
                        </a:rPr>
                        <a:t>user-repo</a:t>
                      </a:r>
                      <a:r>
                        <a:rPr kumimoji="0" lang="zh-CN" altLang="en-US" sz="3000" b="0" i="0" u="none" strike="noStrike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FZLanTingHeiS-R-GB"/>
                        </a:rPr>
                        <a:t>上传后，在门禁中基于</a:t>
                      </a:r>
                      <a:r>
                        <a:rPr kumimoji="0" lang="en-US" altLang="zh-CN" sz="3000" b="0" i="0" u="none" strike="noStrike" cap="none" spc="0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FZLanTingHeiS-R-GB"/>
                        </a:rPr>
                        <a:t>wget</a:t>
                      </a:r>
                      <a:r>
                        <a:rPr kumimoji="0" lang="zh-CN" altLang="en-US" sz="3000" b="0" i="0" u="none" strike="noStrike" cap="none" spc="0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FZLanTingHeiS-R-GB"/>
                        </a:rPr>
                        <a:t>单独下载对应依赖包</a:t>
                      </a:r>
                      <a:endParaRPr kumimoji="0" lang="zh-CN" altLang="en-US" sz="3000" b="0" i="0" u="none" strike="noStrike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FZLanTingHeiS-R-GB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1678780">
                <a:tc>
                  <a:txBody>
                    <a:bodyPr/>
                    <a:lstStyle/>
                    <a:p>
                      <a:pPr algn="ctr"/>
                      <a:r>
                        <a:rPr kumimoji="0" lang="en-US" altLang="zh-CN" sz="3000" b="1" i="0" u="none" strike="noStrike" cap="none" spc="0" normalizeH="0" baseline="0" dirty="0">
                          <a:ln>
                            <a:noFill/>
                          </a:ln>
                          <a:gradFill flip="none" rotWithShape="1">
                            <a:gsLst>
                              <a:gs pos="0">
                                <a:srgbClr val="FFE68D"/>
                              </a:gs>
                              <a:gs pos="100000">
                                <a:srgbClr val="FFC156"/>
                              </a:gs>
                            </a:gsLst>
                            <a:lin ang="3600000" scaled="0"/>
                          </a:gra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FZLanTingHeiS-R-GB"/>
                        </a:rPr>
                        <a:t>LFS server</a:t>
                      </a:r>
                      <a:endParaRPr kumimoji="0" lang="en-US" altLang="zh-CN" sz="3000" b="1" i="0" u="none" strike="noStrike" cap="none" spc="0" normalizeH="0" baseline="0" dirty="0">
                        <a:ln>
                          <a:noFill/>
                        </a:ln>
                        <a:gradFill flip="none" rotWithShape="1">
                          <a:gsLst>
                            <a:gs pos="0">
                              <a:srgbClr val="FFE68D"/>
                            </a:gs>
                            <a:gs pos="100000">
                              <a:srgbClr val="FFC156"/>
                            </a:gs>
                          </a:gsLst>
                          <a:lin ang="3600000" scaled="0"/>
                        </a:gra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sym typeface="FZLanTingHeiS-R-GB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3000" b="1" i="0" u="none" strike="noStrike" cap="none" spc="0" normalizeH="0" baseline="0" dirty="0">
                          <a:ln>
                            <a:noFill/>
                          </a:ln>
                          <a:gradFill flip="none" rotWithShape="1">
                            <a:gsLst>
                              <a:gs pos="0">
                                <a:srgbClr val="FFE68D"/>
                              </a:gs>
                              <a:gs pos="100000">
                                <a:srgbClr val="FFC156"/>
                              </a:gs>
                            </a:gsLst>
                            <a:lin ang="3600000" scaled="0"/>
                          </a:gra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FZLanTingHeiS-R-GB"/>
                        </a:rPr>
                        <a:t>无上限、</a:t>
                      </a:r>
                      <a:r>
                        <a:rPr kumimoji="0" lang="en-US" altLang="zh-CN" sz="3000" b="1" i="0" u="none" strike="noStrike" cap="none" spc="0" normalizeH="0" baseline="0" dirty="0">
                          <a:ln>
                            <a:noFill/>
                          </a:ln>
                          <a:gradFill flip="none" rotWithShape="1">
                            <a:gsLst>
                              <a:gs pos="0">
                                <a:srgbClr val="FFE68D"/>
                              </a:gs>
                              <a:gs pos="100000">
                                <a:srgbClr val="FFC156"/>
                              </a:gs>
                            </a:gsLst>
                            <a:lin ang="3600000" scaled="0"/>
                          </a:gra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FZLanTingHeiS-R-GB"/>
                        </a:rPr>
                        <a:t>openEuler</a:t>
                      </a:r>
                      <a:r>
                        <a:rPr kumimoji="0" lang="zh-CN" altLang="en-US" sz="3000" b="1" i="0" u="none" strike="noStrike" cap="none" spc="0" normalizeH="0" baseline="0" dirty="0">
                          <a:ln>
                            <a:noFill/>
                          </a:ln>
                          <a:gradFill flip="none" rotWithShape="1">
                            <a:gsLst>
                              <a:gs pos="0">
                                <a:srgbClr val="FFE68D"/>
                              </a:gs>
                              <a:gs pos="100000">
                                <a:srgbClr val="FFC156"/>
                              </a:gs>
                            </a:gsLst>
                            <a:lin ang="3600000" scaled="0"/>
                          </a:gra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FZLanTingHeiS-R-GB"/>
                        </a:rPr>
                        <a:t>社区中使用完全免费</a:t>
                      </a:r>
                      <a:endParaRPr kumimoji="0" lang="zh-CN" altLang="en-US" sz="3000" b="1" i="0" u="none" strike="noStrike" cap="none" spc="0" normalizeH="0" baseline="0" dirty="0">
                        <a:ln>
                          <a:noFill/>
                        </a:ln>
                        <a:gradFill flip="none" rotWithShape="1">
                          <a:gsLst>
                            <a:gs pos="0">
                              <a:srgbClr val="FFE68D"/>
                            </a:gs>
                            <a:gs pos="100000">
                              <a:srgbClr val="FFC156"/>
                            </a:gs>
                          </a:gsLst>
                          <a:lin ang="3600000" scaled="0"/>
                        </a:gra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FZLanTingHeiS-R-GB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3000" b="1" i="0" u="none" strike="noStrike" cap="none" spc="0" normalizeH="0" baseline="0" dirty="0">
                          <a:ln>
                            <a:noFill/>
                          </a:ln>
                          <a:gradFill flip="none" rotWithShape="1">
                            <a:gsLst>
                              <a:gs pos="0">
                                <a:srgbClr val="FFE68D"/>
                              </a:gs>
                              <a:gs pos="100000">
                                <a:srgbClr val="FFC156"/>
                              </a:gs>
                            </a:gsLst>
                            <a:lin ang="3600000" scaled="0"/>
                          </a:gra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  <a:sym typeface="FZLanTingHeiS-R-GB"/>
                        </a:rPr>
                        <a:t>3.5MB/s</a:t>
                      </a:r>
                      <a:endParaRPr kumimoji="0" lang="en-US" altLang="zh-CN" sz="3000" b="1" i="0" u="none" strike="noStrike" cap="none" spc="0" normalizeH="0" baseline="0" dirty="0">
                        <a:ln>
                          <a:noFill/>
                        </a:ln>
                        <a:gradFill flip="none" rotWithShape="1">
                          <a:gsLst>
                            <a:gs pos="0">
                              <a:srgbClr val="FFE68D"/>
                            </a:gs>
                            <a:gs pos="100000">
                              <a:srgbClr val="FFC156"/>
                            </a:gs>
                          </a:gsLst>
                          <a:lin ang="3600000" scaled="0"/>
                        </a:gra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  <a:sym typeface="FZLanTingHeiS-R-GB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3000" b="1" i="0" u="none" strike="noStrike" cap="none" spc="0" normalizeH="0" baseline="0" dirty="0">
                          <a:ln>
                            <a:noFill/>
                          </a:ln>
                          <a:gradFill flip="none" rotWithShape="1">
                            <a:gsLst>
                              <a:gs pos="0">
                                <a:srgbClr val="FFE68D"/>
                              </a:gs>
                              <a:gs pos="100000">
                                <a:srgbClr val="FFC156"/>
                              </a:gs>
                            </a:gsLst>
                            <a:lin ang="3600000" scaled="0"/>
                          </a:gra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FZLanTingHeiS-R-GB"/>
                        </a:rPr>
                        <a:t>随仓库一起</a:t>
                      </a:r>
                      <a:r>
                        <a:rPr kumimoji="0" lang="en-US" altLang="zh-CN" sz="3000" b="1" i="0" u="none" strike="noStrike" cap="none" spc="0" normalizeH="0" baseline="0" dirty="0">
                          <a:ln>
                            <a:noFill/>
                          </a:ln>
                          <a:gradFill flip="none" rotWithShape="1">
                            <a:gsLst>
                              <a:gs pos="0">
                                <a:srgbClr val="FFE68D"/>
                              </a:gs>
                              <a:gs pos="100000">
                                <a:srgbClr val="FFC156"/>
                              </a:gs>
                            </a:gsLst>
                            <a:lin ang="3600000" scaled="0"/>
                          </a:gra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FZLanTingHeiS-R-GB"/>
                        </a:rPr>
                        <a:t>clone</a:t>
                      </a:r>
                      <a:r>
                        <a:rPr kumimoji="0" lang="zh-CN" altLang="en-US" sz="3000" b="1" i="0" u="none" strike="noStrike" cap="none" spc="0" normalizeH="0" baseline="0" dirty="0">
                          <a:ln>
                            <a:noFill/>
                          </a:ln>
                          <a:gradFill flip="none" rotWithShape="1">
                            <a:gsLst>
                              <a:gs pos="0">
                                <a:srgbClr val="FFE68D"/>
                              </a:gs>
                              <a:gs pos="100000">
                                <a:srgbClr val="FFC156"/>
                              </a:gs>
                            </a:gsLst>
                            <a:lin ang="3600000" scaled="0"/>
                          </a:gradFill>
                          <a:effectLst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  <a:sym typeface="FZLanTingHeiS-R-GB"/>
                        </a:rPr>
                        <a:t>大文件</a:t>
                      </a:r>
                      <a:endParaRPr kumimoji="0" lang="zh-CN" altLang="en-US" sz="3000" b="1" i="0" u="none" strike="noStrike" cap="none" spc="0" normalizeH="0" baseline="0" dirty="0">
                        <a:ln>
                          <a:noFill/>
                        </a:ln>
                        <a:gradFill flip="none" rotWithShape="1">
                          <a:gsLst>
                            <a:gs pos="0">
                              <a:srgbClr val="FFE68D"/>
                            </a:gs>
                            <a:gs pos="100000">
                              <a:srgbClr val="FFC156"/>
                            </a:gs>
                          </a:gsLst>
                          <a:lin ang="3600000" scaled="0"/>
                        </a:gradFill>
                        <a:effectLst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  <a:sym typeface="FZLanTingHeiS-R-GB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4" name="图形 3" descr="用户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10393" y="8117834"/>
            <a:ext cx="914400" cy="914400"/>
          </a:xfrm>
          <a:prstGeom prst="rect">
            <a:avLst/>
          </a:prstGeom>
        </p:spPr>
      </p:pic>
      <p:sp>
        <p:nvSpPr>
          <p:cNvPr id="5" name="矩形: 圆角 4"/>
          <p:cNvSpPr/>
          <p:nvPr/>
        </p:nvSpPr>
        <p:spPr>
          <a:xfrm>
            <a:off x="4650671" y="8029608"/>
            <a:ext cx="2496043" cy="1080000"/>
          </a:xfrm>
          <a:prstGeom prst="roundRect">
            <a:avLst/>
          </a:prstGeom>
          <a:solidFill>
            <a:schemeClr val="tx1"/>
          </a:solidFill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FZLanTingHeiS-R-GB"/>
              </a:rPr>
              <a:t>创建仓库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FZLanTingHeiS-R-GB"/>
            </a:endParaRPr>
          </a:p>
        </p:txBody>
      </p:sp>
      <p:sp>
        <p:nvSpPr>
          <p:cNvPr id="34" name="矩形: 圆角 33"/>
          <p:cNvSpPr/>
          <p:nvPr/>
        </p:nvSpPr>
        <p:spPr>
          <a:xfrm>
            <a:off x="8210718" y="8043021"/>
            <a:ext cx="4791318" cy="1080000"/>
          </a:xfrm>
          <a:prstGeom prst="roundRect">
            <a:avLst/>
          </a:prstGeom>
          <a:solidFill>
            <a:schemeClr val="tx1"/>
          </a:solidFill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defTabSz="1174115"/>
            <a:r>
              <a:rPr lang="zh-CN" altLang="en-US" sz="2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本地开启</a:t>
            </a:r>
            <a:r>
              <a:rPr lang="en-US" altLang="zh-CN" sz="2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LFS</a:t>
            </a:r>
            <a:r>
              <a:rPr lang="zh-CN" altLang="en-US" sz="2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功能</a:t>
            </a:r>
            <a:endParaRPr lang="zh-CN" altLang="en-US" sz="28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5" name="矩形: 圆角 34"/>
          <p:cNvSpPr/>
          <p:nvPr/>
        </p:nvSpPr>
        <p:spPr>
          <a:xfrm>
            <a:off x="13970581" y="8061377"/>
            <a:ext cx="3099996" cy="1043287"/>
          </a:xfrm>
          <a:prstGeom prst="roundRect">
            <a:avLst/>
          </a:prstGeom>
          <a:solidFill>
            <a:schemeClr val="tx1"/>
          </a:solidFill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marL="0" marR="0" indent="0" algn="ctr" defTabSz="1174115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R-GB"/>
              </a:rPr>
              <a:t>上传</a:t>
            </a:r>
            <a:r>
              <a:rPr kumimoji="0" lang="en-US" altLang="zh-CN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R-GB"/>
              </a:rPr>
              <a:t>LFS</a:t>
            </a:r>
            <a:r>
              <a:rPr kumimoji="0" lang="zh-CN" altLang="en-US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FZLanTingHeiS-R-GB"/>
              </a:rPr>
              <a:t>文件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FZLanTingHeiS-R-GB"/>
            </a:endParaRPr>
          </a:p>
        </p:txBody>
      </p:sp>
      <p:sp>
        <p:nvSpPr>
          <p:cNvPr id="36" name="矩形: 圆角 35"/>
          <p:cNvSpPr/>
          <p:nvPr/>
        </p:nvSpPr>
        <p:spPr>
          <a:xfrm>
            <a:off x="4967501" y="10278814"/>
            <a:ext cx="8618041" cy="1435422"/>
          </a:xfrm>
          <a:prstGeom prst="roundRect">
            <a:avLst/>
          </a:prstGeom>
          <a:gradFill>
            <a:gsLst>
              <a:gs pos="0">
                <a:srgbClr val="939CFF"/>
              </a:gs>
              <a:gs pos="100000">
                <a:srgbClr val="C1E7FD"/>
              </a:gs>
            </a:gsLst>
            <a:lin ang="15582167" scaled="0"/>
          </a:gradFill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25287" tIns="25287" rIns="25287" bIns="25287" numCol="1" spcCol="38100" rtlCol="0" anchor="ctr">
            <a:noAutofit/>
          </a:bodyPr>
          <a:lstStyle/>
          <a:p>
            <a:pPr defTabSz="1174115"/>
            <a:r>
              <a:rPr lang="zh-CN" altLang="en-US" sz="2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自动触发机器人初始化仓库</a:t>
            </a:r>
            <a:endParaRPr lang="en-US" altLang="zh-CN" sz="28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defTabSz="1174115"/>
            <a:r>
              <a:rPr lang="en-US" altLang="zh-CN" sz="2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zh-CN" altLang="en-US" sz="2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创建</a:t>
            </a:r>
            <a:r>
              <a:rPr lang="en-US" altLang="zh-CN" sz="2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</a:t>
            </a:r>
            <a:r>
              <a:rPr lang="en-US" altLang="zh-CN" sz="28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lfsconfig</a:t>
            </a:r>
            <a:r>
              <a:rPr lang="zh-CN" altLang="en-US" sz="2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文件和</a:t>
            </a:r>
            <a:r>
              <a:rPr lang="en-US" altLang="zh-CN" sz="2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</a:t>
            </a:r>
            <a:r>
              <a:rPr lang="en-US" altLang="zh-CN" sz="2800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gitattribute</a:t>
            </a:r>
            <a:r>
              <a:rPr lang="zh-CN" altLang="en-US" sz="2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模板</a:t>
            </a:r>
            <a:r>
              <a:rPr lang="en-US" altLang="zh-CN" sz="2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FZLanTingHeiS-R-GB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9913936" y="16626695"/>
            <a:ext cx="11641648" cy="14998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l" defTabSz="1734185">
              <a:lnSpc>
                <a:spcPct val="90000"/>
              </a:lnSpc>
              <a:spcBef>
                <a:spcPts val="3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提供便利操作的技术文档</a:t>
            </a:r>
            <a:endParaRPr lang="en-US" altLang="zh-CN" sz="3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l" defTabSz="1734185">
              <a:lnSpc>
                <a:spcPct val="90000"/>
              </a:lnSpc>
              <a:spcBef>
                <a:spcPts val="3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3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便捷高效反馈，论坛、邮箱、仓库多渠道反馈问题</a:t>
            </a:r>
            <a:endParaRPr lang="en-US" altLang="zh-CN" sz="3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5" name="连接符: 肘形 14"/>
          <p:cNvCxnSpPr>
            <a:stCxn id="36" idx="0"/>
            <a:endCxn id="34" idx="2"/>
          </p:cNvCxnSpPr>
          <p:nvPr/>
        </p:nvCxnSpPr>
        <p:spPr>
          <a:xfrm rot="5400000" flipH="1" flipV="1">
            <a:off x="9363553" y="9035991"/>
            <a:ext cx="1155793" cy="1329855"/>
          </a:xfrm>
          <a:prstGeom prst="bentConnector3">
            <a:avLst/>
          </a:prstGeom>
          <a:noFill/>
          <a:ln w="12700" cap="flat">
            <a:solidFill>
              <a:srgbClr val="FFFFFF"/>
            </a:solidFill>
            <a:prstDash val="dash"/>
            <a:miter lim="400000"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直接箭头连接符 18"/>
          <p:cNvCxnSpPr>
            <a:stCxn id="34" idx="3"/>
            <a:endCxn id="35" idx="1"/>
          </p:cNvCxnSpPr>
          <p:nvPr/>
        </p:nvCxnSpPr>
        <p:spPr>
          <a:xfrm>
            <a:off x="13002036" y="8583021"/>
            <a:ext cx="968545" cy="0"/>
          </a:xfrm>
          <a:prstGeom prst="straightConnector1">
            <a:avLst/>
          </a:prstGeom>
          <a:noFill/>
          <a:ln w="12700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直接箭头连接符 22"/>
          <p:cNvCxnSpPr>
            <a:stCxn id="4" idx="3"/>
            <a:endCxn id="5" idx="1"/>
          </p:cNvCxnSpPr>
          <p:nvPr/>
        </p:nvCxnSpPr>
        <p:spPr>
          <a:xfrm flipV="1">
            <a:off x="3824793" y="8569608"/>
            <a:ext cx="825878" cy="5426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直接箭头连接符 24"/>
          <p:cNvCxnSpPr>
            <a:stCxn id="5" idx="3"/>
            <a:endCxn id="34" idx="1"/>
          </p:cNvCxnSpPr>
          <p:nvPr/>
        </p:nvCxnSpPr>
        <p:spPr>
          <a:xfrm>
            <a:off x="7146714" y="8569608"/>
            <a:ext cx="1064004" cy="13413"/>
          </a:xfrm>
          <a:prstGeom prst="straightConnector1">
            <a:avLst/>
          </a:prstGeom>
          <a:noFill/>
          <a:ln w="3175" cap="flat">
            <a:solidFill>
              <a:srgbClr val="FFFFFF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0" name="用算力跨越空间"/>
          <p:cNvSpPr txBox="1"/>
          <p:nvPr/>
        </p:nvSpPr>
        <p:spPr>
          <a:xfrm>
            <a:off x="4308710" y="1607302"/>
            <a:ext cx="24454797" cy="1149030"/>
          </a:xfrm>
          <a:prstGeom prst="rect">
            <a:avLst/>
          </a:prstGeom>
          <a:ln w="12700">
            <a:miter lim="400000"/>
          </a:ln>
        </p:spPr>
        <p:txBody>
          <a:bodyPr lIns="35559" tIns="35559" rIns="35559" bIns="35559">
            <a:spAutoFit/>
          </a:bodyPr>
          <a:lstStyle/>
          <a:p>
            <a:pPr defTabSz="1734185">
              <a:defRPr sz="6000">
                <a:solidFill>
                  <a:srgbClr val="1C2D4E"/>
                </a:solidFill>
                <a:latin typeface="+mn-lt"/>
                <a:ea typeface="+mn-ea"/>
                <a:cs typeface="+mn-cs"/>
                <a:sym typeface="Source Han Sans CN Bold Bold"/>
              </a:defRPr>
            </a:pPr>
            <a:r>
              <a:rPr lang="en-US" altLang="zh-CN" sz="7000" b="1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openEuler</a:t>
            </a:r>
            <a:r>
              <a:rPr lang="zh-CN" altLang="en-US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 </a:t>
            </a:r>
            <a:r>
              <a:rPr lang="en-US" altLang="zh-CN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LFS Server - </a:t>
            </a:r>
            <a:r>
              <a:rPr lang="zh-CN" altLang="en-US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一键畅享极速</a:t>
            </a:r>
            <a:endParaRPr lang="zh-CN" altLang="en-US" sz="7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Source Han Sans CN Bold Bold"/>
            </a:endParaRPr>
          </a:p>
        </p:txBody>
      </p:sp>
      <p:sp>
        <p:nvSpPr>
          <p:cNvPr id="18" name="Broader scope…"/>
          <p:cNvSpPr txBox="1"/>
          <p:nvPr/>
        </p:nvSpPr>
        <p:spPr>
          <a:xfrm>
            <a:off x="25108287" y="15184763"/>
            <a:ext cx="1918472" cy="625810"/>
          </a:xfrm>
          <a:prstGeom prst="rect">
            <a:avLst/>
          </a:prstGeom>
          <a:ln w="12700">
            <a:miter lim="400000"/>
          </a:ln>
        </p:spPr>
        <p:txBody>
          <a:bodyPr wrap="none" lIns="35559" tIns="35559" rIns="35559" bIns="35559" anchor="ctr">
            <a:spAutoFit/>
          </a:bodyPr>
          <a:lstStyle/>
          <a:p>
            <a:pPr lvl="1" indent="0"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易用性高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21" name="Broader scope…"/>
          <p:cNvSpPr txBox="1"/>
          <p:nvPr/>
        </p:nvSpPr>
        <p:spPr>
          <a:xfrm>
            <a:off x="8560958" y="3467993"/>
            <a:ext cx="1918472" cy="625810"/>
          </a:xfrm>
          <a:prstGeom prst="rect">
            <a:avLst/>
          </a:prstGeom>
          <a:ln w="12700">
            <a:miter lim="400000"/>
          </a:ln>
        </p:spPr>
        <p:txBody>
          <a:bodyPr wrap="none" lIns="35559" tIns="35559" rIns="35559" bIns="35559" anchor="ctr">
            <a:spAutoFit/>
          </a:bodyPr>
          <a:lstStyle/>
          <a:p>
            <a:pPr lvl="1" indent="0"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解决痛点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9182100" y="18265341"/>
            <a:ext cx="975904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94840"/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下载试验环境：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华硕天选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锐龙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7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cup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R7-7735H</a:t>
            </a:r>
            <a:endParaRPr lang="en-US" altLang="zh-CN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 89"/>
          <p:cNvSpPr/>
          <p:nvPr/>
        </p:nvSpPr>
        <p:spPr>
          <a:xfrm>
            <a:off x="27330397" y="7679108"/>
            <a:ext cx="524482" cy="709811"/>
          </a:xfrm>
          <a:prstGeom prst="rect">
            <a:avLst/>
          </a:prstGeom>
          <a:gradFill flip="none" rotWithShape="1">
            <a:gsLst>
              <a:gs pos="0">
                <a:srgbClr val="939CFF"/>
              </a:gs>
              <a:gs pos="100000">
                <a:srgbClr val="C1E7FD"/>
              </a:gs>
            </a:gsLst>
            <a:lin ang="15582167" scaled="0"/>
          </a:gradFill>
          <a:ln w="3175" cap="flat">
            <a:noFill/>
            <a:miter lim="400000"/>
          </a:ln>
          <a:effectLst/>
        </p:spPr>
        <p:txBody>
          <a:bodyPr wrap="square" lIns="165096" tIns="165096" rIns="165096" bIns="165096" numCol="1" anchor="ctr">
            <a:noAutofit/>
          </a:bodyPr>
          <a:lstStyle/>
          <a:p>
            <a:pPr defTabSz="2798445"/>
            <a:endParaRPr sz="24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56" name="矩形 89"/>
          <p:cNvSpPr/>
          <p:nvPr/>
        </p:nvSpPr>
        <p:spPr>
          <a:xfrm>
            <a:off x="30369009" y="4379086"/>
            <a:ext cx="524482" cy="3959413"/>
          </a:xfrm>
          <a:prstGeom prst="rect">
            <a:avLst/>
          </a:prstGeom>
          <a:gradFill flip="none" rotWithShape="1">
            <a:gsLst>
              <a:gs pos="0">
                <a:srgbClr val="939CFF"/>
              </a:gs>
              <a:gs pos="100000">
                <a:srgbClr val="C1E7FD"/>
              </a:gs>
            </a:gsLst>
            <a:lin ang="15582167" scaled="0"/>
          </a:gradFill>
          <a:ln w="3175" cap="flat">
            <a:noFill/>
            <a:miter lim="400000"/>
          </a:ln>
          <a:effectLst/>
        </p:spPr>
        <p:txBody>
          <a:bodyPr wrap="square" lIns="165096" tIns="165096" rIns="165096" bIns="165096" numCol="1" anchor="ctr">
            <a:noAutofit/>
          </a:bodyPr>
          <a:lstStyle/>
          <a:p>
            <a:pPr defTabSz="2798445"/>
            <a:endParaRPr sz="24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55" name="矩形 89"/>
          <p:cNvSpPr/>
          <p:nvPr/>
        </p:nvSpPr>
        <p:spPr>
          <a:xfrm>
            <a:off x="28857814" y="6241751"/>
            <a:ext cx="524482" cy="2094564"/>
          </a:xfrm>
          <a:prstGeom prst="rect">
            <a:avLst/>
          </a:prstGeom>
          <a:gradFill flip="none" rotWithShape="1">
            <a:gsLst>
              <a:gs pos="0">
                <a:srgbClr val="939CFF"/>
              </a:gs>
              <a:gs pos="100000">
                <a:srgbClr val="C1E7FD"/>
              </a:gs>
            </a:gsLst>
            <a:lin ang="15582167" scaled="0"/>
          </a:gradFill>
          <a:ln w="3175" cap="flat">
            <a:noFill/>
            <a:miter lim="400000"/>
          </a:ln>
          <a:effectLst/>
        </p:spPr>
        <p:txBody>
          <a:bodyPr wrap="square" lIns="165096" tIns="165096" rIns="165096" bIns="165096" numCol="1" anchor="ctr">
            <a:noAutofit/>
          </a:bodyPr>
          <a:lstStyle/>
          <a:p>
            <a:pPr defTabSz="2798445"/>
            <a:endParaRPr sz="24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58" name="矩形"/>
          <p:cNvSpPr/>
          <p:nvPr/>
        </p:nvSpPr>
        <p:spPr>
          <a:xfrm>
            <a:off x="1324947" y="3525661"/>
            <a:ext cx="31195242" cy="6642978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12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129" name="矩形"/>
          <p:cNvSpPr/>
          <p:nvPr/>
        </p:nvSpPr>
        <p:spPr>
          <a:xfrm>
            <a:off x="2495468" y="11339097"/>
            <a:ext cx="6640795" cy="6642978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120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5979142" y="6368058"/>
            <a:ext cx="8907782" cy="3385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894840"/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承载</a:t>
            </a:r>
            <a:r>
              <a:rPr lang="en-US" altLang="zh-CN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OSV/IHV/ISV</a:t>
            </a: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合作伙伴的</a:t>
            </a:r>
            <a:r>
              <a:rPr lang="en-US" altLang="zh-CN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openEuler</a:t>
            </a: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技术测评流程</a:t>
            </a:r>
            <a:endParaRPr lang="en-US" altLang="zh-CN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 defTabSz="1894840"/>
            <a:endParaRPr lang="en-US" altLang="zh-CN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defTabSz="1894840"/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累计纳管兼容性方案</a:t>
            </a:r>
            <a:r>
              <a:rPr lang="en-US" altLang="zh-CN" sz="32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1664+</a:t>
            </a: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，北向</a:t>
            </a:r>
            <a:r>
              <a:rPr lang="en-US" altLang="zh-CN" sz="32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1284+</a:t>
            </a: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，南向</a:t>
            </a:r>
            <a:r>
              <a:rPr lang="en-US" altLang="zh-CN" sz="32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299+</a:t>
            </a: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en-US" altLang="zh-CN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OS </a:t>
            </a:r>
            <a:r>
              <a:rPr lang="en-US" altLang="zh-CN" sz="3200" b="1" dirty="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81+</a:t>
            </a: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。旨在联合伙伴构建基于多样性算力的操作系统生态竞争力，打造可信、高质量的根技术生态圈。</a:t>
            </a:r>
            <a:endParaRPr lang="zh-CN" altLang="en-US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defTabSz="1894840"/>
            <a:endParaRPr lang="zh-CN" altLang="en-US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36" name="Picture 4" descr="C:\Users\z00223460\AppData\Roaming\eSpace_Desktop\UserData\z00583101\imagefiles\originalImgfiles\3AAB6EE7-0AAD-4386-BFEA-2FBFF2FF35F8.png"/>
          <p:cNvPicPr>
            <a:picLocks noChangeAspect="1" noChangeArrowheads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84" b="25768"/>
          <a:stretch>
            <a:fillRect/>
          </a:stretch>
        </p:blipFill>
        <p:spPr bwMode="auto">
          <a:xfrm>
            <a:off x="1908599" y="4181952"/>
            <a:ext cx="13307213" cy="53287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3" name="组合 2"/>
          <p:cNvGrpSpPr/>
          <p:nvPr/>
        </p:nvGrpSpPr>
        <p:grpSpPr>
          <a:xfrm>
            <a:off x="25909968" y="4037933"/>
            <a:ext cx="5406850" cy="5344496"/>
            <a:chOff x="18386211" y="6825128"/>
            <a:chExt cx="7134752" cy="7318601"/>
          </a:xfrm>
        </p:grpSpPr>
        <p:sp>
          <p:nvSpPr>
            <p:cNvPr id="80" name="圆角矩形"/>
            <p:cNvSpPr/>
            <p:nvPr/>
          </p:nvSpPr>
          <p:spPr>
            <a:xfrm rot="16200000">
              <a:off x="16143465" y="10132228"/>
              <a:ext cx="5996610" cy="29571"/>
            </a:xfrm>
            <a:prstGeom prst="roundRect">
              <a:avLst>
                <a:gd name="adj" fmla="val 50000"/>
              </a:avLst>
            </a:prstGeom>
            <a:gradFill>
              <a:gsLst>
                <a:gs pos="2157">
                  <a:srgbClr val="000000">
                    <a:alpha val="59770"/>
                  </a:srgbClr>
                </a:gs>
                <a:gs pos="44540">
                  <a:srgbClr val="000000">
                    <a:alpha val="39937"/>
                  </a:srgbClr>
                </a:gs>
                <a:gs pos="83507">
                  <a:srgbClr val="000000">
                    <a:alpha val="35478"/>
                  </a:srgbClr>
                </a:gs>
                <a:gs pos="99544">
                  <a:srgbClr val="000000">
                    <a:alpha val="0"/>
                  </a:srgbClr>
                </a:gs>
              </a:gsLst>
              <a:lin ang="10800000"/>
            </a:gradFill>
            <a:ln w="3175">
              <a:miter lim="400000"/>
            </a:ln>
          </p:spPr>
          <p:txBody>
            <a:bodyPr lIns="142239" tIns="142239" rIns="142239" bIns="142239" anchor="ctr"/>
            <a:lstStyle/>
            <a:p>
              <a:pPr defTabSz="2348230">
                <a:defRPr sz="9000">
                  <a:solidFill>
                    <a:srgbClr val="F98C55"/>
                  </a:solidFill>
                </a:defRPr>
              </a:pPr>
              <a:endPara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" name="数字经济规模…"/>
            <p:cNvSpPr txBox="1"/>
            <p:nvPr/>
          </p:nvSpPr>
          <p:spPr>
            <a:xfrm>
              <a:off x="20390097" y="13784885"/>
              <a:ext cx="1589951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/>
            <a:p>
              <a:pPr algn="l" defTabSz="17780">
                <a:buFont typeface="Source Han Sans CN Regular"/>
                <a:defRPr sz="2000">
                  <a:solidFill>
                    <a:srgbClr val="1C2D4E"/>
                  </a:solidFill>
                </a:defRPr>
              </a:pPr>
              <a:r>
                <a:rPr lang="zh-CN" altLang="en-US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签发证书数目</a:t>
              </a:r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83" name="2017"/>
            <p:cNvSpPr txBox="1"/>
            <p:nvPr/>
          </p:nvSpPr>
          <p:spPr>
            <a:xfrm>
              <a:off x="20232420" y="12828760"/>
              <a:ext cx="653798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>
              <a:lvl1pPr defTabSz="17780">
                <a:buFont typeface="Source Han Sans CN Regular"/>
                <a:defRPr sz="2000">
                  <a:solidFill>
                    <a:srgbClr val="1C2D4E"/>
                  </a:solidFill>
                </a:defRPr>
              </a:lvl1pPr>
            </a:lstStyle>
            <a:p>
              <a:r>
                <a:rPr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20</a:t>
              </a:r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22</a:t>
              </a:r>
              <a:endParaRPr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84" name="2018"/>
            <p:cNvSpPr txBox="1"/>
            <p:nvPr/>
          </p:nvSpPr>
          <p:spPr>
            <a:xfrm>
              <a:off x="22261928" y="12828760"/>
              <a:ext cx="653798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>
              <a:lvl1pPr defTabSz="17780">
                <a:buFont typeface="Source Han Sans CN Regular"/>
                <a:defRPr sz="2000">
                  <a:solidFill>
                    <a:srgbClr val="1C2D4E"/>
                  </a:solidFill>
                </a:defRPr>
              </a:lvl1pPr>
            </a:lstStyle>
            <a:p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2023</a:t>
              </a:r>
              <a:endPara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85" name="2019"/>
            <p:cNvSpPr txBox="1"/>
            <p:nvPr/>
          </p:nvSpPr>
          <p:spPr>
            <a:xfrm>
              <a:off x="24291435" y="12828760"/>
              <a:ext cx="653797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>
              <a:lvl1pPr defTabSz="17780">
                <a:buFont typeface="Source Han Sans CN Regular"/>
                <a:defRPr sz="2000">
                  <a:solidFill>
                    <a:srgbClr val="1C2D4E"/>
                  </a:solidFill>
                </a:defRPr>
              </a:lvl1pPr>
            </a:lstStyle>
            <a:p>
              <a:r>
                <a:rPr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20</a:t>
              </a:r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24</a:t>
              </a:r>
              <a:endParaRPr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86" name="40"/>
            <p:cNvSpPr txBox="1"/>
            <p:nvPr/>
          </p:nvSpPr>
          <p:spPr>
            <a:xfrm>
              <a:off x="18536894" y="11206963"/>
              <a:ext cx="503115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>
              <a:lvl1pPr algn="r" defTabSz="17780">
                <a:buFont typeface="Source Han Sans CN Regular"/>
                <a:defRPr sz="2000">
                  <a:solidFill>
                    <a:srgbClr val="1C2D4E"/>
                  </a:solidFill>
                </a:defRPr>
              </a:lvl1pPr>
            </a:lstStyle>
            <a:p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400</a:t>
              </a:r>
              <a:endPara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87" name="80"/>
            <p:cNvSpPr txBox="1"/>
            <p:nvPr/>
          </p:nvSpPr>
          <p:spPr>
            <a:xfrm>
              <a:off x="18536894" y="9925463"/>
              <a:ext cx="503115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>
              <a:lvl1pPr algn="r" defTabSz="17780">
                <a:buFont typeface="Source Han Sans CN Regular"/>
                <a:defRPr sz="2000">
                  <a:solidFill>
                    <a:srgbClr val="1C2D4E"/>
                  </a:solidFill>
                </a:defRPr>
              </a:lvl1pPr>
            </a:lstStyle>
            <a:p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800</a:t>
              </a:r>
              <a:endPara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88" name="120"/>
            <p:cNvSpPr txBox="1"/>
            <p:nvPr/>
          </p:nvSpPr>
          <p:spPr>
            <a:xfrm>
              <a:off x="18386211" y="8633411"/>
              <a:ext cx="653798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>
              <a:lvl1pPr algn="r" defTabSz="17780">
                <a:buFont typeface="Source Han Sans CN Regular"/>
                <a:defRPr sz="2000">
                  <a:solidFill>
                    <a:srgbClr val="1C2D4E"/>
                  </a:solidFill>
                </a:defRPr>
              </a:lvl1pPr>
            </a:lstStyle>
            <a:p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1200</a:t>
              </a:r>
              <a:endPara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89" name="160"/>
            <p:cNvSpPr txBox="1"/>
            <p:nvPr/>
          </p:nvSpPr>
          <p:spPr>
            <a:xfrm>
              <a:off x="18386211" y="7349841"/>
              <a:ext cx="653798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>
              <a:lvl1pPr algn="r" defTabSz="17780">
                <a:buFont typeface="Source Han Sans CN Regular"/>
                <a:defRPr sz="2000">
                  <a:solidFill>
                    <a:srgbClr val="1C2D4E"/>
                  </a:solidFill>
                </a:defRPr>
              </a:lvl1pPr>
            </a:lstStyle>
            <a:p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1600</a:t>
              </a:r>
              <a:endPara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90" name="31.3"/>
            <p:cNvSpPr txBox="1"/>
            <p:nvPr/>
          </p:nvSpPr>
          <p:spPr>
            <a:xfrm>
              <a:off x="22333386" y="9229158"/>
              <a:ext cx="503115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>
              <a:lvl1pPr defTabSz="17780">
                <a:buFont typeface="Source Han Sans CN Regular"/>
                <a:defRPr sz="2000">
                  <a:solidFill>
                    <a:srgbClr val="1C2D4E"/>
                  </a:solidFill>
                </a:defRPr>
              </a:lvl1pPr>
            </a:lstStyle>
            <a:p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983</a:t>
              </a:r>
              <a:endPara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91" name="圆角矩形"/>
            <p:cNvSpPr/>
            <p:nvPr/>
          </p:nvSpPr>
          <p:spPr>
            <a:xfrm>
              <a:off x="18551245" y="12737526"/>
              <a:ext cx="6969718" cy="457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0" y="21600"/>
                  </a:moveTo>
                  <a:lnTo>
                    <a:pt x="21570" y="21600"/>
                  </a:lnTo>
                  <a:cubicBezTo>
                    <a:pt x="21578" y="21600"/>
                    <a:pt x="21584" y="21600"/>
                    <a:pt x="21587" y="20949"/>
                  </a:cubicBezTo>
                  <a:cubicBezTo>
                    <a:pt x="21592" y="19857"/>
                    <a:pt x="21597" y="17494"/>
                    <a:pt x="21599" y="14494"/>
                  </a:cubicBezTo>
                  <a:cubicBezTo>
                    <a:pt x="21600" y="13310"/>
                    <a:pt x="21600" y="12060"/>
                    <a:pt x="21600" y="10800"/>
                  </a:cubicBezTo>
                  <a:cubicBezTo>
                    <a:pt x="21600" y="9540"/>
                    <a:pt x="21600" y="8290"/>
                    <a:pt x="21599" y="7106"/>
                  </a:cubicBezTo>
                  <a:cubicBezTo>
                    <a:pt x="21597" y="4106"/>
                    <a:pt x="21592" y="1743"/>
                    <a:pt x="21587" y="651"/>
                  </a:cubicBezTo>
                  <a:cubicBezTo>
                    <a:pt x="21584" y="0"/>
                    <a:pt x="21578" y="0"/>
                    <a:pt x="21570" y="0"/>
                  </a:cubicBezTo>
                  <a:lnTo>
                    <a:pt x="30" y="0"/>
                  </a:lnTo>
                  <a:cubicBezTo>
                    <a:pt x="22" y="0"/>
                    <a:pt x="16" y="0"/>
                    <a:pt x="13" y="651"/>
                  </a:cubicBezTo>
                  <a:cubicBezTo>
                    <a:pt x="8" y="1743"/>
                    <a:pt x="3" y="4106"/>
                    <a:pt x="1" y="7106"/>
                  </a:cubicBezTo>
                  <a:cubicBezTo>
                    <a:pt x="0" y="8290"/>
                    <a:pt x="0" y="9540"/>
                    <a:pt x="0" y="10800"/>
                  </a:cubicBezTo>
                  <a:cubicBezTo>
                    <a:pt x="0" y="12060"/>
                    <a:pt x="0" y="13310"/>
                    <a:pt x="1" y="14494"/>
                  </a:cubicBezTo>
                  <a:cubicBezTo>
                    <a:pt x="3" y="17494"/>
                    <a:pt x="8" y="19857"/>
                    <a:pt x="13" y="20949"/>
                  </a:cubicBezTo>
                  <a:cubicBezTo>
                    <a:pt x="16" y="21600"/>
                    <a:pt x="22" y="21600"/>
                    <a:pt x="30" y="21600"/>
                  </a:cubicBezTo>
                  <a:close/>
                </a:path>
              </a:pathLst>
            </a:custGeom>
            <a:gradFill>
              <a:gsLst>
                <a:gs pos="0">
                  <a:srgbClr val="000000"/>
                </a:gs>
                <a:gs pos="43913">
                  <a:srgbClr val="000000">
                    <a:alpha val="56747"/>
                  </a:srgbClr>
                </a:gs>
                <a:gs pos="81554">
                  <a:srgbClr val="000000">
                    <a:alpha val="35478"/>
                  </a:srgbClr>
                </a:gs>
                <a:gs pos="99544">
                  <a:srgbClr val="000000">
                    <a:alpha val="0"/>
                  </a:srgbClr>
                </a:gs>
              </a:gsLst>
              <a:lin ang="10800000"/>
            </a:gradFill>
            <a:ln w="3175">
              <a:miter lim="400000"/>
            </a:ln>
          </p:spPr>
          <p:txBody>
            <a:bodyPr lIns="142239" tIns="142239" rIns="142239" bIns="142239" anchor="ctr"/>
            <a:lstStyle/>
            <a:p>
              <a:pPr defTabSz="2348230">
                <a:defRPr sz="9000">
                  <a:solidFill>
                    <a:srgbClr val="F98C55"/>
                  </a:solidFill>
                </a:defRPr>
              </a:pPr>
              <a:endPara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92" name="成组"/>
            <p:cNvGrpSpPr/>
            <p:nvPr/>
          </p:nvGrpSpPr>
          <p:grpSpPr>
            <a:xfrm>
              <a:off x="22643861" y="13868080"/>
              <a:ext cx="783685" cy="220412"/>
              <a:chOff x="0" y="0"/>
              <a:chExt cx="783683" cy="220410"/>
            </a:xfrm>
          </p:grpSpPr>
          <p:sp>
            <p:nvSpPr>
              <p:cNvPr id="93" name="圆角矩形"/>
              <p:cNvSpPr/>
              <p:nvPr/>
            </p:nvSpPr>
            <p:spPr>
              <a:xfrm>
                <a:off x="0" y="99976"/>
                <a:ext cx="783684" cy="204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6" y="21600"/>
                    </a:moveTo>
                    <a:lnTo>
                      <a:pt x="21484" y="21600"/>
                    </a:lnTo>
                    <a:cubicBezTo>
                      <a:pt x="21518" y="21600"/>
                      <a:pt x="21538" y="21600"/>
                      <a:pt x="21552" y="21382"/>
                    </a:cubicBezTo>
                    <a:cubicBezTo>
                      <a:pt x="21572" y="21109"/>
                      <a:pt x="21587" y="20517"/>
                      <a:pt x="21594" y="19765"/>
                    </a:cubicBezTo>
                    <a:cubicBezTo>
                      <a:pt x="21600" y="19244"/>
                      <a:pt x="21600" y="18462"/>
                      <a:pt x="21600" y="17158"/>
                    </a:cubicBezTo>
                    <a:lnTo>
                      <a:pt x="21600" y="4442"/>
                    </a:lnTo>
                    <a:cubicBezTo>
                      <a:pt x="21600" y="3138"/>
                      <a:pt x="21600" y="2356"/>
                      <a:pt x="21594" y="1835"/>
                    </a:cubicBezTo>
                    <a:cubicBezTo>
                      <a:pt x="21587" y="1083"/>
                      <a:pt x="21572" y="491"/>
                      <a:pt x="21552" y="218"/>
                    </a:cubicBezTo>
                    <a:cubicBezTo>
                      <a:pt x="21538" y="0"/>
                      <a:pt x="21518" y="0"/>
                      <a:pt x="21484" y="0"/>
                    </a:cubicBezTo>
                    <a:lnTo>
                      <a:pt x="116" y="0"/>
                    </a:lnTo>
                    <a:cubicBezTo>
                      <a:pt x="82" y="0"/>
                      <a:pt x="62" y="0"/>
                      <a:pt x="48" y="218"/>
                    </a:cubicBezTo>
                    <a:cubicBezTo>
                      <a:pt x="28" y="491"/>
                      <a:pt x="13" y="1083"/>
                      <a:pt x="6" y="1835"/>
                    </a:cubicBezTo>
                    <a:cubicBezTo>
                      <a:pt x="0" y="2356"/>
                      <a:pt x="0" y="3138"/>
                      <a:pt x="0" y="4442"/>
                    </a:cubicBezTo>
                    <a:lnTo>
                      <a:pt x="0" y="17158"/>
                    </a:lnTo>
                    <a:cubicBezTo>
                      <a:pt x="0" y="18462"/>
                      <a:pt x="0" y="19244"/>
                      <a:pt x="6" y="19765"/>
                    </a:cubicBezTo>
                    <a:cubicBezTo>
                      <a:pt x="13" y="20517"/>
                      <a:pt x="28" y="21109"/>
                      <a:pt x="48" y="21382"/>
                    </a:cubicBezTo>
                    <a:cubicBezTo>
                      <a:pt x="62" y="21600"/>
                      <a:pt x="82" y="21600"/>
                      <a:pt x="116" y="21600"/>
                    </a:cubicBezTo>
                    <a:close/>
                  </a:path>
                </a:pathLst>
              </a:custGeom>
              <a:solidFill>
                <a:srgbClr val="1C2D4E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65274" tIns="165274" rIns="165274" bIns="165274" numCol="1" anchor="ctr">
                <a:noAutofit/>
              </a:bodyPr>
              <a:lstStyle/>
              <a:p>
                <a:pPr defTabSz="4817110">
                  <a:lnSpc>
                    <a:spcPct val="90000"/>
                  </a:lnSpc>
                  <a:spcBef>
                    <a:spcPts val="8700"/>
                  </a:spcBef>
                  <a:defRPr sz="5400">
                    <a:solidFill>
                      <a:srgbClr val="000000"/>
                    </a:solidFill>
                  </a:defRPr>
                </a:pPr>
                <a:endPara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94" name="成组"/>
              <p:cNvGrpSpPr/>
              <p:nvPr/>
            </p:nvGrpSpPr>
            <p:grpSpPr>
              <a:xfrm>
                <a:off x="281636" y="0"/>
                <a:ext cx="220412" cy="220411"/>
                <a:chOff x="0" y="0"/>
                <a:chExt cx="220410" cy="220410"/>
              </a:xfrm>
            </p:grpSpPr>
            <p:sp>
              <p:nvSpPr>
                <p:cNvPr id="95" name="圆形"/>
                <p:cNvSpPr/>
                <p:nvPr/>
              </p:nvSpPr>
              <p:spPr>
                <a:xfrm>
                  <a:off x="0" y="0"/>
                  <a:ext cx="220411" cy="220411"/>
                </a:xfrm>
                <a:prstGeom prst="ellipse">
                  <a:avLst/>
                </a:prstGeom>
                <a:solidFill>
                  <a:srgbClr val="1C2D4E">
                    <a:alpha val="30133"/>
                  </a:srgbClr>
                </a:solidFill>
                <a:ln w="3175" cap="flat">
                  <a:noFill/>
                  <a:miter lim="400000"/>
                </a:ln>
                <a:effectLst/>
              </p:spPr>
              <p:txBody>
                <a:bodyPr wrap="square" lIns="165274" tIns="165274" rIns="165274" bIns="165274" numCol="1" anchor="ctr">
                  <a:noAutofit/>
                </a:bodyPr>
                <a:lstStyle/>
                <a:p>
                  <a:pPr defTabSz="4817110">
                    <a:lnSpc>
                      <a:spcPct val="90000"/>
                    </a:lnSpc>
                    <a:spcBef>
                      <a:spcPts val="8700"/>
                    </a:spcBef>
                    <a:defRPr sz="5400">
                      <a:solidFill>
                        <a:srgbClr val="000000"/>
                      </a:solidFill>
                    </a:defRPr>
                  </a:pPr>
                  <a:endParaRPr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96" name="圆形"/>
                <p:cNvSpPr/>
                <p:nvPr/>
              </p:nvSpPr>
              <p:spPr>
                <a:xfrm>
                  <a:off x="52628" y="52629"/>
                  <a:ext cx="115155" cy="115154"/>
                </a:xfrm>
                <a:prstGeom prst="ellipse">
                  <a:avLst/>
                </a:prstGeom>
                <a:solidFill>
                  <a:srgbClr val="1C2D4E"/>
                </a:solidFill>
                <a:ln w="3175" cap="flat">
                  <a:noFill/>
                  <a:miter lim="400000"/>
                </a:ln>
                <a:effectLst/>
              </p:spPr>
              <p:txBody>
                <a:bodyPr wrap="square" lIns="165274" tIns="165274" rIns="165274" bIns="165274" numCol="1" anchor="ctr">
                  <a:noAutofit/>
                </a:bodyPr>
                <a:lstStyle/>
                <a:p>
                  <a:pPr defTabSz="4817110">
                    <a:lnSpc>
                      <a:spcPct val="90000"/>
                    </a:lnSpc>
                    <a:spcBef>
                      <a:spcPts val="8700"/>
                    </a:spcBef>
                    <a:defRPr sz="5400">
                      <a:solidFill>
                        <a:srgbClr val="000000"/>
                      </a:solidFill>
                    </a:defRPr>
                  </a:pPr>
                  <a:endParaRPr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  <p:sp>
          <p:nvSpPr>
            <p:cNvPr id="98" name="31.3"/>
            <p:cNvSpPr txBox="1"/>
            <p:nvPr/>
          </p:nvSpPr>
          <p:spPr>
            <a:xfrm>
              <a:off x="24299600" y="6825128"/>
              <a:ext cx="653798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>
              <a:lvl1pPr defTabSz="17780">
                <a:buFont typeface="Source Han Sans CN Regular"/>
                <a:defRPr sz="2000">
                  <a:solidFill>
                    <a:srgbClr val="1C2D4E"/>
                  </a:solidFill>
                </a:defRPr>
              </a:lvl1pPr>
            </a:lstStyle>
            <a:p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1664</a:t>
              </a:r>
              <a:endPara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sp>
          <p:nvSpPr>
            <p:cNvPr id="99" name="圆角矩形"/>
            <p:cNvSpPr/>
            <p:nvPr/>
          </p:nvSpPr>
          <p:spPr>
            <a:xfrm rot="18932292">
              <a:off x="20136594" y="10819136"/>
              <a:ext cx="2913413" cy="25401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3175">
              <a:miter lim="400000"/>
            </a:ln>
          </p:spPr>
          <p:txBody>
            <a:bodyPr lIns="165274" tIns="165274" rIns="165274" bIns="165274" anchor="ctr"/>
            <a:lstStyle/>
            <a:p>
              <a:pPr defTabSz="4817110">
                <a:lnSpc>
                  <a:spcPct val="90000"/>
                </a:lnSpc>
                <a:spcBef>
                  <a:spcPts val="8700"/>
                </a:spcBef>
                <a:defRPr sz="5400">
                  <a:solidFill>
                    <a:srgbClr val="000000"/>
                  </a:solidFill>
                </a:defRPr>
              </a:pPr>
              <a:endParaRPr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0" name="27.2"/>
            <p:cNvSpPr txBox="1"/>
            <p:nvPr/>
          </p:nvSpPr>
          <p:spPr>
            <a:xfrm>
              <a:off x="20293170" y="11185463"/>
              <a:ext cx="503115" cy="358844"/>
            </a:xfrm>
            <a:prstGeom prst="rect">
              <a:avLst/>
            </a:prstGeom>
            <a:ln w="3175">
              <a:miter lim="400000"/>
            </a:ln>
          </p:spPr>
          <p:txBody>
            <a:bodyPr wrap="none" lIns="25287" tIns="25287" rIns="25287" bIns="25287" anchor="ctr">
              <a:spAutoFit/>
            </a:bodyPr>
            <a:lstStyle>
              <a:lvl1pPr defTabSz="17780">
                <a:buFont typeface="Source Han Sans CN Regular"/>
                <a:defRPr sz="2000">
                  <a:solidFill>
                    <a:srgbClr val="1C2D4E"/>
                  </a:solidFill>
                </a:defRPr>
              </a:lvl1pPr>
            </a:lstStyle>
            <a:p>
              <a:r>
                <a:rPr lang="en-US" altLang="zh-CN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ource Han Sans CN" charset="-122"/>
                </a:rPr>
                <a:t>264</a:t>
              </a:r>
              <a:endPara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endParaRPr>
            </a:p>
          </p:txBody>
        </p:sp>
        <p:grpSp>
          <p:nvGrpSpPr>
            <p:cNvPr id="101" name="成组"/>
            <p:cNvGrpSpPr/>
            <p:nvPr/>
          </p:nvGrpSpPr>
          <p:grpSpPr>
            <a:xfrm>
              <a:off x="20385664" y="11663525"/>
              <a:ext cx="304693" cy="304692"/>
              <a:chOff x="0" y="0"/>
              <a:chExt cx="304691" cy="304691"/>
            </a:xfrm>
          </p:grpSpPr>
          <p:sp>
            <p:nvSpPr>
              <p:cNvPr id="102" name="圆形"/>
              <p:cNvSpPr/>
              <p:nvPr/>
            </p:nvSpPr>
            <p:spPr>
              <a:xfrm>
                <a:off x="0" y="0"/>
                <a:ext cx="304692" cy="304692"/>
              </a:xfrm>
              <a:prstGeom prst="ellipse">
                <a:avLst/>
              </a:prstGeom>
              <a:solidFill>
                <a:srgbClr val="1C2D4E">
                  <a:alpha val="30133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65274" tIns="165274" rIns="165274" bIns="165274" numCol="1" anchor="ctr">
                <a:noAutofit/>
              </a:bodyPr>
              <a:lstStyle/>
              <a:p>
                <a:pPr defTabSz="4817110">
                  <a:lnSpc>
                    <a:spcPct val="90000"/>
                  </a:lnSpc>
                  <a:spcBef>
                    <a:spcPts val="8700"/>
                  </a:spcBef>
                  <a:defRPr sz="5400">
                    <a:solidFill>
                      <a:srgbClr val="000000"/>
                    </a:solidFill>
                  </a:defRPr>
                </a:pPr>
                <a:endPara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3" name="圆形"/>
              <p:cNvSpPr/>
              <p:nvPr/>
            </p:nvSpPr>
            <p:spPr>
              <a:xfrm>
                <a:off x="72752" y="72753"/>
                <a:ext cx="159187" cy="159186"/>
              </a:xfrm>
              <a:prstGeom prst="ellipse">
                <a:avLst/>
              </a:prstGeom>
              <a:solidFill>
                <a:schemeClr val="tx1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65274" tIns="165274" rIns="165274" bIns="165274" numCol="1" anchor="ctr">
                <a:noAutofit/>
              </a:bodyPr>
              <a:lstStyle/>
              <a:p>
                <a:pPr defTabSz="4817110">
                  <a:lnSpc>
                    <a:spcPct val="90000"/>
                  </a:lnSpc>
                  <a:spcBef>
                    <a:spcPts val="8700"/>
                  </a:spcBef>
                  <a:defRPr sz="5400">
                    <a:solidFill>
                      <a:srgbClr val="000000"/>
                    </a:solidFill>
                  </a:defRPr>
                </a:pPr>
                <a:endPara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04" name="成组"/>
            <p:cNvGrpSpPr/>
            <p:nvPr/>
          </p:nvGrpSpPr>
          <p:grpSpPr>
            <a:xfrm>
              <a:off x="22432598" y="9673569"/>
              <a:ext cx="304693" cy="304692"/>
              <a:chOff x="0" y="0"/>
              <a:chExt cx="304691" cy="304691"/>
            </a:xfrm>
          </p:grpSpPr>
          <p:sp>
            <p:nvSpPr>
              <p:cNvPr id="105" name="圆形"/>
              <p:cNvSpPr/>
              <p:nvPr/>
            </p:nvSpPr>
            <p:spPr>
              <a:xfrm>
                <a:off x="0" y="0"/>
                <a:ext cx="304692" cy="304692"/>
              </a:xfrm>
              <a:prstGeom prst="ellipse">
                <a:avLst/>
              </a:prstGeom>
              <a:solidFill>
                <a:schemeClr val="tx1">
                  <a:alpha val="30133"/>
                </a:scheme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65274" tIns="165274" rIns="165274" bIns="165274" numCol="1" anchor="ctr">
                <a:noAutofit/>
              </a:bodyPr>
              <a:lstStyle/>
              <a:p>
                <a:pPr defTabSz="4817110">
                  <a:lnSpc>
                    <a:spcPct val="90000"/>
                  </a:lnSpc>
                  <a:spcBef>
                    <a:spcPts val="8700"/>
                  </a:spcBef>
                  <a:defRPr sz="5400">
                    <a:solidFill>
                      <a:srgbClr val="000000"/>
                    </a:solidFill>
                  </a:defRPr>
                </a:pPr>
                <a:endPara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6" name="圆形"/>
              <p:cNvSpPr/>
              <p:nvPr/>
            </p:nvSpPr>
            <p:spPr>
              <a:xfrm>
                <a:off x="72752" y="72753"/>
                <a:ext cx="159187" cy="159186"/>
              </a:xfrm>
              <a:prstGeom prst="ellipse">
                <a:avLst/>
              </a:prstGeom>
              <a:solidFill>
                <a:schemeClr val="tx1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65274" tIns="165274" rIns="165274" bIns="165274" numCol="1" anchor="ctr">
                <a:noAutofit/>
              </a:bodyPr>
              <a:lstStyle/>
              <a:p>
                <a:pPr defTabSz="4817110">
                  <a:lnSpc>
                    <a:spcPct val="90000"/>
                  </a:lnSpc>
                  <a:spcBef>
                    <a:spcPts val="8700"/>
                  </a:spcBef>
                  <a:defRPr sz="5400">
                    <a:solidFill>
                      <a:srgbClr val="000000"/>
                    </a:solidFill>
                  </a:defRPr>
                </a:pPr>
                <a:endPara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07" name="成组"/>
            <p:cNvGrpSpPr/>
            <p:nvPr/>
          </p:nvGrpSpPr>
          <p:grpSpPr>
            <a:xfrm>
              <a:off x="24474153" y="7194313"/>
              <a:ext cx="304693" cy="304692"/>
              <a:chOff x="0" y="0"/>
              <a:chExt cx="304691" cy="304691"/>
            </a:xfrm>
          </p:grpSpPr>
          <p:sp>
            <p:nvSpPr>
              <p:cNvPr id="108" name="圆形"/>
              <p:cNvSpPr/>
              <p:nvPr/>
            </p:nvSpPr>
            <p:spPr>
              <a:xfrm>
                <a:off x="0" y="0"/>
                <a:ext cx="304692" cy="304692"/>
              </a:xfrm>
              <a:prstGeom prst="ellipse">
                <a:avLst/>
              </a:prstGeom>
              <a:solidFill>
                <a:srgbClr val="1C2D4E">
                  <a:alpha val="30133"/>
                </a:srgbClr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65274" tIns="165274" rIns="165274" bIns="165274" numCol="1" anchor="ctr">
                <a:noAutofit/>
              </a:bodyPr>
              <a:lstStyle/>
              <a:p>
                <a:pPr defTabSz="4817110">
                  <a:lnSpc>
                    <a:spcPct val="90000"/>
                  </a:lnSpc>
                  <a:spcBef>
                    <a:spcPts val="8700"/>
                  </a:spcBef>
                  <a:defRPr sz="5400">
                    <a:solidFill>
                      <a:srgbClr val="000000"/>
                    </a:solidFill>
                  </a:defRPr>
                </a:pPr>
                <a:endPara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9" name="圆形"/>
              <p:cNvSpPr/>
              <p:nvPr/>
            </p:nvSpPr>
            <p:spPr>
              <a:xfrm>
                <a:off x="72752" y="72753"/>
                <a:ext cx="159187" cy="159186"/>
              </a:xfrm>
              <a:prstGeom prst="ellipse">
                <a:avLst/>
              </a:prstGeom>
              <a:solidFill>
                <a:schemeClr val="tx1"/>
              </a:solidFill>
              <a:ln w="3175" cap="flat">
                <a:noFill/>
                <a:miter lim="400000"/>
              </a:ln>
              <a:effectLst/>
            </p:spPr>
            <p:txBody>
              <a:bodyPr wrap="square" lIns="165274" tIns="165274" rIns="165274" bIns="165274" numCol="1" anchor="ctr">
                <a:noAutofit/>
              </a:bodyPr>
              <a:lstStyle/>
              <a:p>
                <a:pPr defTabSz="4817110">
                  <a:lnSpc>
                    <a:spcPct val="90000"/>
                  </a:lnSpc>
                  <a:spcBef>
                    <a:spcPts val="8700"/>
                  </a:spcBef>
                  <a:defRPr sz="5400">
                    <a:solidFill>
                      <a:srgbClr val="000000"/>
                    </a:solidFill>
                  </a:defRPr>
                </a:pPr>
                <a:endParaRPr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10" name="圆角矩形"/>
            <p:cNvSpPr/>
            <p:nvPr/>
          </p:nvSpPr>
          <p:spPr>
            <a:xfrm rot="18525297" flipV="1">
              <a:off x="22002097" y="8560979"/>
              <a:ext cx="3257573" cy="45719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 w="3175">
              <a:miter lim="400000"/>
            </a:ln>
          </p:spPr>
          <p:txBody>
            <a:bodyPr lIns="165274" tIns="165274" rIns="165274" bIns="165274" anchor="ctr"/>
            <a:lstStyle/>
            <a:p>
              <a:pPr defTabSz="4817110">
                <a:lnSpc>
                  <a:spcPct val="90000"/>
                </a:lnSpc>
                <a:spcBef>
                  <a:spcPts val="8700"/>
                </a:spcBef>
                <a:defRPr sz="5400">
                  <a:solidFill>
                    <a:srgbClr val="000000"/>
                  </a:solidFill>
                </a:defRPr>
              </a:pPr>
              <a:endPara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7" name="矩形"/>
          <p:cNvSpPr/>
          <p:nvPr/>
        </p:nvSpPr>
        <p:spPr>
          <a:xfrm>
            <a:off x="24676023" y="11315288"/>
            <a:ext cx="6640795" cy="6666787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120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71" name="DevFest…"/>
          <p:cNvSpPr txBox="1"/>
          <p:nvPr/>
        </p:nvSpPr>
        <p:spPr>
          <a:xfrm>
            <a:off x="25456039" y="12886498"/>
            <a:ext cx="5135324" cy="5147817"/>
          </a:xfrm>
          <a:prstGeom prst="rect">
            <a:avLst/>
          </a:prstGeom>
          <a:ln w="3175">
            <a:miter lim="400000"/>
          </a:ln>
        </p:spPr>
        <p:txBody>
          <a:bodyPr lIns="35559" tIns="35559" rIns="35559" bIns="35559" anchor="ctr"/>
          <a:lstStyle/>
          <a:p>
            <a:pPr marL="457200" indent="-457200" algn="l" defTabSz="1734185">
              <a:lnSpc>
                <a:spcPct val="90000"/>
              </a:lnSpc>
              <a:spcBef>
                <a:spcPts val="3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连同</a:t>
            </a:r>
            <a:r>
              <a:rPr lang="en-US" altLang="zh-CN" sz="30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openEuler</a:t>
            </a: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账号中心，统一账号简化使用</a:t>
            </a:r>
            <a:endParaRPr lang="en-US" altLang="zh-CN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 defTabSz="1734185">
              <a:lnSpc>
                <a:spcPct val="90000"/>
              </a:lnSpc>
              <a:spcBef>
                <a:spcPts val="3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融入</a:t>
            </a:r>
            <a:r>
              <a:rPr lang="en-US" altLang="zh-CN" sz="30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openEuler</a:t>
            </a: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社区生态，注册公司新增</a:t>
            </a:r>
            <a:r>
              <a:rPr lang="en-US" altLang="zh-CN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10%</a:t>
            </a: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，达到</a:t>
            </a:r>
            <a:r>
              <a:rPr lang="en-US" altLang="zh-CN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1059+</a:t>
            </a: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家</a:t>
            </a:r>
            <a:endParaRPr lang="en-US" altLang="zh-CN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0" name="Developer communities…"/>
          <p:cNvSpPr txBox="1"/>
          <p:nvPr/>
        </p:nvSpPr>
        <p:spPr>
          <a:xfrm>
            <a:off x="26261357" y="11679457"/>
            <a:ext cx="3540525" cy="1448786"/>
          </a:xfrm>
          <a:prstGeom prst="rect">
            <a:avLst/>
          </a:prstGeom>
          <a:ln w="3175">
            <a:miter lim="400000"/>
          </a:ln>
        </p:spPr>
        <p:txBody>
          <a:bodyPr lIns="35559" tIns="35559" rIns="35559" bIns="35559" anchor="ctr"/>
          <a:lstStyle/>
          <a:p>
            <a:pPr defTabSz="442595">
              <a:lnSpc>
                <a:spcPct val="120000"/>
              </a:lnSpc>
              <a:defRPr sz="4000">
                <a:gradFill flip="none" rotWithShape="1">
                  <a:gsLst>
                    <a:gs pos="0">
                      <a:srgbClr val="B6EBFF"/>
                    </a:gs>
                    <a:gs pos="100000">
                      <a:srgbClr val="B8B9FF"/>
                    </a:gs>
                  </a:gsLst>
                  <a:lin ang="3600000" scaled="0"/>
                </a:gradFill>
                <a:latin typeface="FZLanTingHeiS-B-GB"/>
                <a:ea typeface="FZLanTingHeiS-B-GB"/>
                <a:cs typeface="FZLanTingHeiS-B-GB"/>
                <a:sym typeface="FZLanTingHeiS-B-GB"/>
              </a:defRPr>
            </a:pPr>
            <a:r>
              <a:rPr lang="zh-CN" altLang="en-US" b="1" dirty="0">
                <a:gradFill flip="none" rotWithShape="1">
                  <a:gsLst>
                    <a:gs pos="42000">
                      <a:srgbClr val="B6EBFF"/>
                    </a:gs>
                    <a:gs pos="100000">
                      <a:srgbClr val="939CFF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统一账户</a:t>
            </a:r>
            <a:endParaRPr lang="zh-CN" altLang="en-US" b="1" dirty="0">
              <a:gradFill flip="none" rotWithShape="1">
                <a:gsLst>
                  <a:gs pos="42000">
                    <a:srgbClr val="B6EBFF"/>
                  </a:gs>
                  <a:gs pos="100000">
                    <a:srgbClr val="939CFF"/>
                  </a:gs>
                </a:gsLst>
                <a:lin ang="3600000" scaled="0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121" name="矩形"/>
          <p:cNvSpPr/>
          <p:nvPr/>
        </p:nvSpPr>
        <p:spPr>
          <a:xfrm>
            <a:off x="17309773" y="11315288"/>
            <a:ext cx="6640795" cy="6719027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120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122" name="DevFest…"/>
          <p:cNvSpPr txBox="1"/>
          <p:nvPr/>
        </p:nvSpPr>
        <p:spPr>
          <a:xfrm>
            <a:off x="18089789" y="13001837"/>
            <a:ext cx="5135324" cy="5147817"/>
          </a:xfrm>
          <a:prstGeom prst="rect">
            <a:avLst/>
          </a:prstGeom>
          <a:ln w="3175">
            <a:miter lim="400000"/>
          </a:ln>
        </p:spPr>
        <p:txBody>
          <a:bodyPr lIns="35559" tIns="35559" rIns="35559" bIns="35559" anchor="ctr"/>
          <a:lstStyle/>
          <a:p>
            <a:pPr marL="457200" indent="-457200" algn="l" defTabSz="1734185">
              <a:lnSpc>
                <a:spcPct val="90000"/>
              </a:lnSpc>
              <a:spcBef>
                <a:spcPts val="3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包含</a:t>
            </a:r>
            <a:r>
              <a:rPr lang="en-US" altLang="zh-CN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OSV</a:t>
            </a: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商用发行版，</a:t>
            </a:r>
            <a:r>
              <a:rPr lang="en-US" altLang="zh-CN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ISV</a:t>
            </a: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商用软件和</a:t>
            </a:r>
            <a:r>
              <a:rPr lang="en-US" altLang="zh-CN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IHV</a:t>
            </a: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整机和板卡的评测等</a:t>
            </a:r>
            <a:r>
              <a:rPr lang="en-US" altLang="zh-CN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5+</a:t>
            </a: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场景评测，统一进行流程管理，发放证书</a:t>
            </a:r>
            <a:endParaRPr lang="en-US" altLang="zh-CN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 defTabSz="1734185">
              <a:lnSpc>
                <a:spcPct val="90000"/>
              </a:lnSpc>
              <a:spcBef>
                <a:spcPts val="3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历史数据</a:t>
            </a:r>
            <a:r>
              <a:rPr lang="en-US" altLang="zh-CN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/</a:t>
            </a: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社区测试硬件适配信息全量迁移</a:t>
            </a:r>
            <a:endParaRPr lang="en-US" altLang="zh-CN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defTabSz="1894840"/>
            <a:endParaRPr lang="en-US" altLang="zh-CN" sz="1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5" name="Developer communities…"/>
          <p:cNvSpPr txBox="1"/>
          <p:nvPr/>
        </p:nvSpPr>
        <p:spPr>
          <a:xfrm>
            <a:off x="18992513" y="11655647"/>
            <a:ext cx="3473702" cy="1503943"/>
          </a:xfrm>
          <a:prstGeom prst="rect">
            <a:avLst/>
          </a:prstGeom>
          <a:ln w="3175">
            <a:miter lim="400000"/>
          </a:ln>
        </p:spPr>
        <p:txBody>
          <a:bodyPr lIns="35559" tIns="35559" rIns="35559" bIns="35559" anchor="ctr"/>
          <a:lstStyle/>
          <a:p>
            <a:pPr defTabSz="442595">
              <a:lnSpc>
                <a:spcPct val="120000"/>
              </a:lnSpc>
              <a:defRPr sz="4000">
                <a:gradFill flip="none" rotWithShape="1">
                  <a:gsLst>
                    <a:gs pos="0">
                      <a:srgbClr val="B6EBFF"/>
                    </a:gs>
                    <a:gs pos="100000">
                      <a:srgbClr val="B8B9FF"/>
                    </a:gs>
                  </a:gsLst>
                  <a:lin ang="3600000" scaled="0"/>
                </a:gradFill>
                <a:latin typeface="FZLanTingHeiS-B-GB"/>
                <a:ea typeface="FZLanTingHeiS-B-GB"/>
                <a:cs typeface="FZLanTingHeiS-B-GB"/>
                <a:sym typeface="FZLanTingHeiS-B-GB"/>
              </a:defRPr>
            </a:pPr>
            <a:r>
              <a:rPr lang="zh-CN" altLang="en-US" b="1" dirty="0">
                <a:gradFill flip="none" rotWithShape="1">
                  <a:gsLst>
                    <a:gs pos="42000">
                      <a:srgbClr val="B6EBFF"/>
                    </a:gs>
                    <a:gs pos="100000">
                      <a:srgbClr val="939CFF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全场景纳管</a:t>
            </a:r>
            <a:endParaRPr lang="zh-CN" altLang="en-US" b="1" dirty="0">
              <a:gradFill flip="none" rotWithShape="1">
                <a:gsLst>
                  <a:gs pos="42000">
                    <a:srgbClr val="B6EBFF"/>
                  </a:gs>
                  <a:gs pos="100000">
                    <a:srgbClr val="939CFF"/>
                  </a:gs>
                </a:gsLst>
                <a:lin ang="3600000" scaled="0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126" name="矩形"/>
          <p:cNvSpPr/>
          <p:nvPr/>
        </p:nvSpPr>
        <p:spPr>
          <a:xfrm>
            <a:off x="10006526" y="11315288"/>
            <a:ext cx="6640795" cy="6719027"/>
          </a:xfrm>
          <a:prstGeom prst="rect">
            <a:avLst/>
          </a:prstGeom>
          <a:solidFill>
            <a:srgbClr val="DCE5FC">
              <a:alpha val="9804"/>
            </a:srgbClr>
          </a:solidFill>
          <a:ln w="3175" cap="flat">
            <a:noFill/>
            <a:miter lim="400000"/>
          </a:ln>
          <a:effectLst/>
        </p:spPr>
        <p:txBody>
          <a:bodyPr wrap="square" lIns="111811" tIns="111811" rIns="111811" bIns="111811" numCol="1" anchor="ctr">
            <a:noAutofit/>
          </a:bodyPr>
          <a:lstStyle/>
          <a:p>
            <a:pPr defTabSz="1894840"/>
            <a:endParaRPr sz="120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127" name="DevFest…"/>
          <p:cNvSpPr txBox="1"/>
          <p:nvPr/>
        </p:nvSpPr>
        <p:spPr>
          <a:xfrm>
            <a:off x="10759420" y="13463899"/>
            <a:ext cx="5135324" cy="4233552"/>
          </a:xfrm>
          <a:prstGeom prst="rect">
            <a:avLst/>
          </a:prstGeom>
          <a:ln w="3175">
            <a:miter lim="400000"/>
          </a:ln>
        </p:spPr>
        <p:txBody>
          <a:bodyPr lIns="35559" tIns="35559" rIns="35559" bIns="35559" anchor="ctr"/>
          <a:lstStyle/>
          <a:p>
            <a:pPr marL="457200" indent="-457200" algn="l" defTabSz="1734185">
              <a:lnSpc>
                <a:spcPct val="90000"/>
              </a:lnSpc>
              <a:spcBef>
                <a:spcPts val="3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新增开放原子</a:t>
            </a:r>
            <a:r>
              <a:rPr lang="en-US" altLang="zh-CN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</a:t>
            </a: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英特尔联合验证中心，拓宽认证体系，强化社区认证体系</a:t>
            </a:r>
            <a:endParaRPr lang="zh-CN" altLang="en-US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 algn="l" defTabSz="1734185">
              <a:lnSpc>
                <a:spcPct val="90000"/>
              </a:lnSpc>
              <a:spcBef>
                <a:spcPts val="3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提供人工编写详实的操作指导文档，与创新中心技术支持</a:t>
            </a:r>
            <a:endParaRPr lang="zh-CN" altLang="en-US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28" name="Developer communities…"/>
          <p:cNvSpPr txBox="1"/>
          <p:nvPr/>
        </p:nvSpPr>
        <p:spPr>
          <a:xfrm>
            <a:off x="11618806" y="11655648"/>
            <a:ext cx="3473702" cy="1503943"/>
          </a:xfrm>
          <a:prstGeom prst="rect">
            <a:avLst/>
          </a:prstGeom>
          <a:ln w="3175">
            <a:miter lim="400000"/>
          </a:ln>
        </p:spPr>
        <p:txBody>
          <a:bodyPr lIns="35559" tIns="35559" rIns="35559" bIns="35559" anchor="ctr"/>
          <a:lstStyle/>
          <a:p>
            <a:pPr defTabSz="442595">
              <a:lnSpc>
                <a:spcPct val="120000"/>
              </a:lnSpc>
              <a:defRPr sz="4000">
                <a:gradFill flip="none" rotWithShape="1">
                  <a:gsLst>
                    <a:gs pos="0">
                      <a:srgbClr val="B6EBFF"/>
                    </a:gs>
                    <a:gs pos="100000">
                      <a:srgbClr val="B8B9FF"/>
                    </a:gs>
                  </a:gsLst>
                  <a:lin ang="3600000" scaled="0"/>
                </a:gradFill>
                <a:latin typeface="FZLanTingHeiS-B-GB"/>
                <a:ea typeface="FZLanTingHeiS-B-GB"/>
                <a:cs typeface="FZLanTingHeiS-B-GB"/>
                <a:sym typeface="FZLanTingHeiS-B-GB"/>
              </a:defRPr>
            </a:pPr>
            <a:r>
              <a:rPr lang="zh-CN" altLang="en-US" b="1" dirty="0">
                <a:gradFill flip="none" rotWithShape="1">
                  <a:gsLst>
                    <a:gs pos="42000">
                      <a:srgbClr val="B6EBFF"/>
                    </a:gs>
                    <a:gs pos="100000">
                      <a:srgbClr val="939CFF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技术支持</a:t>
            </a:r>
            <a:endParaRPr lang="zh-CN" altLang="en-US" b="1" dirty="0">
              <a:gradFill flip="none" rotWithShape="1">
                <a:gsLst>
                  <a:gs pos="42000">
                    <a:srgbClr val="B6EBFF"/>
                  </a:gs>
                  <a:gs pos="100000">
                    <a:srgbClr val="939CFF"/>
                  </a:gs>
                </a:gsLst>
                <a:lin ang="3600000" scaled="0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130" name="Developer communities…"/>
          <p:cNvSpPr txBox="1"/>
          <p:nvPr/>
        </p:nvSpPr>
        <p:spPr>
          <a:xfrm>
            <a:off x="4242183" y="11670675"/>
            <a:ext cx="3473702" cy="1503943"/>
          </a:xfrm>
          <a:prstGeom prst="rect">
            <a:avLst/>
          </a:prstGeom>
          <a:ln w="3175">
            <a:miter lim="400000"/>
          </a:ln>
        </p:spPr>
        <p:txBody>
          <a:bodyPr lIns="35559" tIns="35559" rIns="35559" bIns="35559" anchor="ctr"/>
          <a:lstStyle/>
          <a:p>
            <a:pPr defTabSz="442595">
              <a:lnSpc>
                <a:spcPct val="120000"/>
              </a:lnSpc>
              <a:defRPr sz="4000">
                <a:gradFill flip="none" rotWithShape="1">
                  <a:gsLst>
                    <a:gs pos="0">
                      <a:srgbClr val="B6EBFF"/>
                    </a:gs>
                    <a:gs pos="100000">
                      <a:srgbClr val="B8B9FF"/>
                    </a:gs>
                  </a:gsLst>
                  <a:lin ang="3600000" scaled="0"/>
                </a:gradFill>
                <a:latin typeface="FZLanTingHeiS-B-GB"/>
                <a:ea typeface="FZLanTingHeiS-B-GB"/>
                <a:cs typeface="FZLanTingHeiS-B-GB"/>
                <a:sym typeface="FZLanTingHeiS-B-GB"/>
              </a:defRPr>
            </a:pPr>
            <a:r>
              <a:rPr lang="zh-CN" altLang="en-US" b="1" dirty="0">
                <a:gradFill flip="none" rotWithShape="1">
                  <a:gsLst>
                    <a:gs pos="42000">
                      <a:srgbClr val="B6EBFF"/>
                    </a:gs>
                    <a:gs pos="100000">
                      <a:srgbClr val="939CFF"/>
                    </a:gs>
                  </a:gsLst>
                  <a:lin ang="3600000" scaled="0"/>
                </a:gradFill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证书签发</a:t>
            </a:r>
            <a:endParaRPr lang="zh-CN" altLang="en-US" b="1" dirty="0">
              <a:gradFill flip="none" rotWithShape="1">
                <a:gsLst>
                  <a:gs pos="42000">
                    <a:srgbClr val="B6EBFF"/>
                  </a:gs>
                  <a:gs pos="100000">
                    <a:srgbClr val="939CFF"/>
                  </a:gs>
                </a:gsLst>
                <a:lin ang="3600000" scaled="0"/>
              </a:gra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131" name="DevFest…"/>
          <p:cNvSpPr txBox="1"/>
          <p:nvPr/>
        </p:nvSpPr>
        <p:spPr>
          <a:xfrm>
            <a:off x="3458509" y="12834258"/>
            <a:ext cx="5135324" cy="5147817"/>
          </a:xfrm>
          <a:prstGeom prst="rect">
            <a:avLst/>
          </a:prstGeom>
          <a:ln w="3175">
            <a:miter lim="400000"/>
          </a:ln>
        </p:spPr>
        <p:txBody>
          <a:bodyPr lIns="35559" tIns="35559" rIns="35559" bIns="35559" anchor="ctr"/>
          <a:lstStyle/>
          <a:p>
            <a:pPr marL="457200" indent="-457200" algn="l" defTabSz="1734185">
              <a:lnSpc>
                <a:spcPct val="90000"/>
              </a:lnSpc>
              <a:spcBef>
                <a:spcPts val="3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线上化管理评测流程，进度实时可见</a:t>
            </a:r>
            <a:endParaRPr lang="en-US" altLang="zh-CN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l" defTabSz="1734185">
              <a:lnSpc>
                <a:spcPct val="90000"/>
              </a:lnSpc>
              <a:spcBef>
                <a:spcPts val="3200"/>
              </a:spcBef>
              <a:buFont typeface="Arial" panose="020B0604020202020204" pitchFamily="34" charset="0"/>
              <a:buChar char="•"/>
              <a:defRPr/>
            </a:pPr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线上签发证书与证书管理服务，便捷快速查询</a:t>
            </a:r>
            <a:endParaRPr lang="en-US" altLang="zh-CN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442595">
              <a:lnSpc>
                <a:spcPct val="120000"/>
              </a:lnSpc>
              <a:defRPr sz="3000"/>
            </a:pP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132" name="Broader scope…"/>
          <p:cNvSpPr txBox="1"/>
          <p:nvPr/>
        </p:nvSpPr>
        <p:spPr>
          <a:xfrm>
            <a:off x="18424683" y="4151140"/>
            <a:ext cx="3662539" cy="687366"/>
          </a:xfrm>
          <a:prstGeom prst="rect">
            <a:avLst/>
          </a:prstGeom>
          <a:ln w="12700">
            <a:miter lim="400000"/>
          </a:ln>
        </p:spPr>
        <p:txBody>
          <a:bodyPr wrap="none" lIns="35559" tIns="35559" rIns="35559" bIns="35559" anchor="ctr">
            <a:spAutoFit/>
          </a:bodyPr>
          <a:lstStyle/>
          <a:p>
            <a:pPr lvl="1" indent="0" defTabSz="442595">
              <a:defRPr sz="3500">
                <a:gradFill flip="none" rotWithShape="1">
                  <a:gsLst>
                    <a:gs pos="0">
                      <a:srgbClr val="FFE68D"/>
                    </a:gs>
                    <a:gs pos="100000">
                      <a:srgbClr val="FFC156"/>
                    </a:gs>
                  </a:gsLst>
                  <a:lin ang="3600000" scaled="0"/>
                </a:gradFill>
                <a:latin typeface="Source Han Sans CN Bold Bold"/>
                <a:ea typeface="Source Han Sans CN Bold Bold"/>
                <a:cs typeface="Source Han Sans CN Bold Bold"/>
                <a:sym typeface="Source Han Sans CN Bold Bold"/>
              </a:defRPr>
            </a:pPr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  <a:cs typeface="Source Han Sans CN" charset="-122"/>
              </a:rPr>
              <a:t>兼容性认证平台</a:t>
            </a:r>
            <a:endParaRPr lang="zh-CN" altLang="en-US" sz="4000" b="1" dirty="0"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57" name="矩形 89"/>
          <p:cNvSpPr/>
          <p:nvPr/>
        </p:nvSpPr>
        <p:spPr>
          <a:xfrm>
            <a:off x="26443991" y="9044067"/>
            <a:ext cx="623822" cy="420149"/>
          </a:xfrm>
          <a:prstGeom prst="rect">
            <a:avLst/>
          </a:prstGeom>
          <a:gradFill flip="none" rotWithShape="1">
            <a:gsLst>
              <a:gs pos="0">
                <a:srgbClr val="939CFF"/>
              </a:gs>
              <a:gs pos="100000">
                <a:srgbClr val="C1E7FD"/>
              </a:gs>
            </a:gsLst>
            <a:lin ang="15582167" scaled="0"/>
          </a:gradFill>
          <a:ln w="3175" cap="flat">
            <a:noFill/>
            <a:miter lim="400000"/>
          </a:ln>
          <a:effectLst/>
        </p:spPr>
        <p:txBody>
          <a:bodyPr wrap="square" lIns="165096" tIns="165096" rIns="165096" bIns="165096" numCol="1" anchor="ctr">
            <a:noAutofit/>
          </a:bodyPr>
          <a:lstStyle/>
          <a:p>
            <a:pPr defTabSz="2798445"/>
            <a:endParaRPr sz="24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Han Sans CN" charset="-122"/>
            </a:endParaRPr>
          </a:p>
        </p:txBody>
      </p:sp>
      <p:sp>
        <p:nvSpPr>
          <p:cNvPr id="59" name="用算力跨越空间"/>
          <p:cNvSpPr txBox="1"/>
          <p:nvPr/>
        </p:nvSpPr>
        <p:spPr>
          <a:xfrm>
            <a:off x="4308710" y="1607302"/>
            <a:ext cx="24454797" cy="1149030"/>
          </a:xfrm>
          <a:prstGeom prst="rect">
            <a:avLst/>
          </a:prstGeom>
          <a:ln w="12700">
            <a:miter lim="400000"/>
          </a:ln>
        </p:spPr>
        <p:txBody>
          <a:bodyPr lIns="35559" tIns="35559" rIns="35559" bIns="35559">
            <a:spAutoFit/>
          </a:bodyPr>
          <a:lstStyle/>
          <a:p>
            <a:pPr defTabSz="1734185">
              <a:defRPr sz="6000">
                <a:solidFill>
                  <a:srgbClr val="1C2D4E"/>
                </a:solidFill>
                <a:latin typeface="+mn-lt"/>
                <a:ea typeface="+mn-ea"/>
                <a:cs typeface="+mn-cs"/>
                <a:sym typeface="Source Han Sans CN Bold Bold"/>
              </a:defRPr>
            </a:pPr>
            <a:r>
              <a:rPr lang="en-US" altLang="zh-CN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openEuler</a:t>
            </a:r>
            <a:r>
              <a:rPr lang="zh-CN" altLang="en-US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兼容性测评服务 </a:t>
            </a:r>
            <a:r>
              <a:rPr lang="en-US" altLang="zh-CN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– </a:t>
            </a:r>
            <a:r>
              <a:rPr lang="zh-CN" altLang="en-US" sz="7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CN Bold Bold"/>
              </a:rPr>
              <a:t>伙伴生态的基石</a:t>
            </a:r>
            <a:endParaRPr lang="zh-CN" altLang="en-US" sz="7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Source Han Sans CN Bold Bold"/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16536108" y="4954998"/>
            <a:ext cx="779385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defTabSz="1894840"/>
            <a:r>
              <a:rPr lang="zh-CN" altLang="en-US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网址：</a:t>
            </a:r>
            <a:r>
              <a:rPr lang="en-US" altLang="zh-CN" sz="3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https://certification.openeuler.org</a:t>
            </a:r>
            <a:endParaRPr lang="en-US" altLang="zh-CN" sz="3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/>
</p:sld>
</file>

<file path=ppt/tags/tag1.xml><?xml version="1.0" encoding="utf-8"?>
<p:tagLst xmlns:p="http://schemas.openxmlformats.org/presentationml/2006/main">
  <p:tag name="KSO_WM_UNIT_PLACING_PICTURE_USER_VIEWPORT" val="{&quot;height&quot;:2503.859842519685,&quot;width&quot;:34563.91811023622}"/>
</p:tagLst>
</file>

<file path=ppt/tags/tag2.xml><?xml version="1.0" encoding="utf-8"?>
<p:tagLst xmlns:p="http://schemas.openxmlformats.org/presentationml/2006/main">
  <p:tag name="KSO_WM_UNIT_PLACING_PICTURE_USER_VIEWPORT" val="{&quot;height&quot;:2503.859842519685,&quot;width&quot;:8158.546456692913}"/>
</p:tagLst>
</file>

<file path=ppt/tags/tag3.xml><?xml version="1.0" encoding="utf-8"?>
<p:tagLst xmlns:p="http://schemas.openxmlformats.org/presentationml/2006/main">
  <p:tag name="KSO_WM_UNIT_PLACING_PICTURE_USER_VIEWPORT" val="{&quot;height&quot;:2503.859842519685,&quot;width&quot;:8158.546456692913}"/>
</p:tagLst>
</file>

<file path=ppt/tags/tag4.xml><?xml version="1.0" encoding="utf-8"?>
<p:tagLst xmlns:p="http://schemas.openxmlformats.org/presentationml/2006/main">
  <p:tag name="KSO_WM_UNIT_PLACING_PICTURE_USER_VIEWPORT" val="{&quot;height&quot;:2503.859842519685,&quot;width&quot;:8158.546456692913}"/>
</p:tagLst>
</file>

<file path=ppt/tags/tag5.xml><?xml version="1.0" encoding="utf-8"?>
<p:tagLst xmlns:p="http://schemas.openxmlformats.org/presentationml/2006/main">
  <p:tag name="KSO_WM_UNIT_PLACING_PICTURE_USER_VIEWPORT" val="{&quot;height&quot;:2503.859842519685,&quot;width&quot;:8158.546456692913}"/>
</p:tagLst>
</file>

<file path=ppt/tags/tag6.xml><?xml version="1.0" encoding="utf-8"?>
<p:tagLst xmlns:p="http://schemas.openxmlformats.org/presentationml/2006/main">
  <p:tag name="KSO_WM_UNIT_PLACING_PICTURE_USER_VIEWPORT" val="{&quot;height&quot;:2503.859842519685,&quot;width&quot;:8158.546456692913}"/>
</p:tagLst>
</file>

<file path=ppt/tags/tag7.xml><?xml version="1.0" encoding="utf-8"?>
<p:tagLst xmlns:p="http://schemas.openxmlformats.org/presentationml/2006/main">
  <p:tag name="KSO_WPP_MARK_KEY" val="c3a5ffa1-940d-4c28-808b-bfe0c93b8d15"/>
  <p:tag name="COMMONDATA" val="eyJoZGlkIjoiYmE4YzQ2M2ViMGYyOTcyNzE4ZTFiMjQ3NDZkMzg0ZGIifQ=="/>
</p:tagLst>
</file>

<file path=ppt/theme/theme1.xml><?xml version="1.0" encoding="utf-8"?>
<a:theme xmlns:a="http://schemas.openxmlformats.org/drawingml/2006/main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FZLanTingHeiS-R-GB"/>
        <a:ea typeface="FZLanTingHeiS-R-GB"/>
        <a:cs typeface="FZLanTingHeiS-R-GB"/>
      </a:majorFont>
      <a:minorFont>
        <a:latin typeface="FZLanTingHeiS-R-GB"/>
        <a:ea typeface="FZLanTingHeiS-R-GB"/>
        <a:cs typeface="FZLanTingHeiS-R-GB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>
          <a:gsLst>
            <a:gs pos="0">
              <a:srgbClr val="939CFF"/>
            </a:gs>
            <a:gs pos="100000">
              <a:srgbClr val="C1E7FD"/>
            </a:gs>
          </a:gsLst>
          <a:lin ang="15582167" scaled="0"/>
        </a:gradFill>
        <a:ln w="3175" cap="flat">
          <a:noFill/>
          <a:miter lim="400000"/>
        </a:ln>
      </a:spPr>
      <a:bodyPr rot="0" spcFirstLastPara="1" vertOverflow="overflow" horzOverflow="overflow" vert="horz" wrap="square" lIns="25287" tIns="25287" rIns="25287" bIns="25287" numCol="1" spcCol="38100" rtlCol="0" anchor="ctr">
        <a:noAutofit/>
      </a:bodyPr>
      <a:lstStyle>
        <a:defPPr algn="l" defTabSz="1174115">
          <a:defRPr sz="3200" b="1" dirty="0" smtClean="0">
            <a:solidFill>
              <a:srgbClr val="000000"/>
            </a:solidFill>
            <a:ea typeface="Source Han Sans CN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175" cap="flat">
          <a:solidFill>
            <a:srgbClr val="FFFFFF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</a:spPr>
      <a:bodyPr rot="0" spcFirstLastPara="1" vertOverflow="overflow" horzOverflow="overflow" vert="horz" wrap="square" lIns="25287" tIns="25287" rIns="25287" bIns="25287" numCol="1" spcCol="38100" rtlCol="0" anchor="ctr">
        <a:spAutoFit/>
      </a:bodyPr>
      <a:lstStyle>
        <a:defPPr marL="0" marR="0" indent="0" algn="ctr" defTabSz="346773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ZLanTingHeiS-R-GB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FZLanTingHeiS-R-GB"/>
        <a:ea typeface="FZLanTingHeiS-R-GB"/>
        <a:cs typeface="FZLanTingHeiS-R-GB"/>
      </a:majorFont>
      <a:minorFont>
        <a:latin typeface="FZLanTingHeiS-R-GB"/>
        <a:ea typeface="FZLanTingHeiS-R-GB"/>
        <a:cs typeface="FZLanTingHeiS-R-GB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3175" cap="flat">
          <a:noFill/>
          <a:miter lim="400000"/>
        </a:ln>
      </a:spPr>
      <a:bodyPr rot="0" spcFirstLastPara="1" vertOverflow="overflow" horzOverflow="overflow" vert="horz" wrap="square" lIns="25287" tIns="25287" rIns="25287" bIns="25287" numCol="1" spcCol="38100" rtlCol="0" anchor="ctr">
        <a:spAutoFit/>
      </a:bodyPr>
      <a:lstStyle>
        <a:defPPr marL="0" marR="0" indent="0" algn="ctr" defTabSz="117411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4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FZLanTingHeiS-R-GB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175" cap="flat">
          <a:solidFill>
            <a:srgbClr val="FFFFFF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</a:spPr>
      <a:bodyPr rot="0" spcFirstLastPara="1" vertOverflow="overflow" horzOverflow="overflow" vert="horz" wrap="square" lIns="25287" tIns="25287" rIns="25287" bIns="25287" numCol="1" spcCol="38100" rtlCol="0" anchor="ctr">
        <a:spAutoFit/>
      </a:bodyPr>
      <a:lstStyle>
        <a:defPPr marL="0" marR="0" indent="0" algn="ctr" defTabSz="3467735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ZLanTingHeiS-R-GB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4010</Words>
  <Application>WPS 演示</Application>
  <PresentationFormat>自定义</PresentationFormat>
  <Paragraphs>524</Paragraphs>
  <Slides>11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34" baseType="lpstr">
      <vt:lpstr>Arial</vt:lpstr>
      <vt:lpstr>宋体</vt:lpstr>
      <vt:lpstr>Wingdings</vt:lpstr>
      <vt:lpstr>FZLanTingHeiS-R-GB</vt:lpstr>
      <vt:lpstr>Segoe Print</vt:lpstr>
      <vt:lpstr>Source Han Sans CN</vt:lpstr>
      <vt:lpstr>FZLanTingHeiS-B-GB</vt:lpstr>
      <vt:lpstr>Huawei Sans</vt:lpstr>
      <vt:lpstr>微软雅黑</vt:lpstr>
      <vt:lpstr>Source Han Sans CN Medium</vt:lpstr>
      <vt:lpstr>Source Han Sans CN</vt:lpstr>
      <vt:lpstr>FZLanTingHeiS-DB-GB</vt:lpstr>
      <vt:lpstr>Helvetica Neue</vt:lpstr>
      <vt:lpstr>HarmonyOS Sans SC</vt:lpstr>
      <vt:lpstr>Source Han Sans CN Bold Bold</vt:lpstr>
      <vt:lpstr>Helvetica Neue Medium</vt:lpstr>
      <vt:lpstr>Arial</vt:lpstr>
      <vt:lpstr>Source Han Sans CN Regular</vt:lpstr>
      <vt:lpstr>Source Han Sans CN Medium</vt:lpstr>
      <vt:lpstr>Arial Unicode MS</vt:lpstr>
      <vt:lpstr>Calibri</vt:lpstr>
      <vt:lpstr>黑体</vt:lpstr>
      <vt:lpstr>20_BasicBlack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zhongyuanke</dc:creator>
  <cp:lastModifiedBy>BabyBreath.</cp:lastModifiedBy>
  <cp:revision>255</cp:revision>
  <dcterms:created xsi:type="dcterms:W3CDTF">2024-11-13T03:34:00Z</dcterms:created>
  <dcterms:modified xsi:type="dcterms:W3CDTF">2024-11-13T11:54:37Z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A2F2C0D1EECB4D7DB4F52DC11E11759D</vt:lpwstr>
  </property>
  <property fmtid="{D5CDD505-2E9C-101B-9397-08002B2CF9AE}" pid="3" name="KSOProductBuildVer">
    <vt:lpwstr>2052-11.1.0.12358</vt:lpwstr>
  </property>
</Properties>
</file>